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99" r:id="rId2"/>
    <p:sldId id="259" r:id="rId3"/>
    <p:sldId id="266" r:id="rId4"/>
    <p:sldId id="267" r:id="rId5"/>
    <p:sldId id="268" r:id="rId6"/>
    <p:sldId id="272" r:id="rId7"/>
    <p:sldId id="275" r:id="rId8"/>
    <p:sldId id="276" r:id="rId9"/>
    <p:sldId id="282" r:id="rId10"/>
    <p:sldId id="287" r:id="rId11"/>
    <p:sldId id="288" r:id="rId12"/>
    <p:sldId id="292" r:id="rId13"/>
    <p:sldId id="294" r:id="rId14"/>
    <p:sldId id="295" r:id="rId15"/>
    <p:sldId id="298" r:id="rId16"/>
    <p:sldId id="261" r:id="rId17"/>
    <p:sldId id="289" r:id="rId18"/>
    <p:sldId id="304" r:id="rId19"/>
    <p:sldId id="305" r:id="rId20"/>
    <p:sldId id="308" r:id="rId21"/>
    <p:sldId id="318" r:id="rId22"/>
    <p:sldId id="319" r:id="rId23"/>
    <p:sldId id="320" r:id="rId24"/>
    <p:sldId id="300" r:id="rId25"/>
    <p:sldId id="256" r:id="rId26"/>
    <p:sldId id="260" r:id="rId27"/>
    <p:sldId id="286" r:id="rId28"/>
    <p:sldId id="306" r:id="rId29"/>
    <p:sldId id="301" r:id="rId30"/>
    <p:sldId id="264" r:id="rId31"/>
    <p:sldId id="293" r:id="rId32"/>
    <p:sldId id="265" r:id="rId33"/>
    <p:sldId id="290" r:id="rId34"/>
    <p:sldId id="277" r:id="rId35"/>
    <p:sldId id="281" r:id="rId36"/>
    <p:sldId id="278" r:id="rId37"/>
    <p:sldId id="307" r:id="rId38"/>
    <p:sldId id="312" r:id="rId39"/>
    <p:sldId id="313" r:id="rId40"/>
    <p:sldId id="314" r:id="rId41"/>
    <p:sldId id="302" r:id="rId42"/>
    <p:sldId id="269" r:id="rId43"/>
    <p:sldId id="263" r:id="rId44"/>
    <p:sldId id="274" r:id="rId45"/>
    <p:sldId id="283" r:id="rId46"/>
    <p:sldId id="296" r:id="rId47"/>
    <p:sldId id="297" r:id="rId48"/>
    <p:sldId id="271" r:id="rId49"/>
    <p:sldId id="309" r:id="rId50"/>
    <p:sldId id="310" r:id="rId51"/>
    <p:sldId id="315" r:id="rId52"/>
    <p:sldId id="316" r:id="rId53"/>
    <p:sldId id="317" r:id="rId54"/>
    <p:sldId id="321" r:id="rId55"/>
    <p:sldId id="322" r:id="rId56"/>
    <p:sldId id="323" r:id="rId57"/>
    <p:sldId id="303" r:id="rId58"/>
    <p:sldId id="258" r:id="rId59"/>
    <p:sldId id="284" r:id="rId60"/>
    <p:sldId id="262" r:id="rId61"/>
    <p:sldId id="285" r:id="rId62"/>
    <p:sldId id="270" r:id="rId63"/>
    <p:sldId id="273" r:id="rId64"/>
    <p:sldId id="279" r:id="rId65"/>
    <p:sldId id="280" r:id="rId66"/>
    <p:sldId id="291" r:id="rId67"/>
    <p:sldId id="311" r:id="rId68"/>
    <p:sldId id="324" r:id="rId69"/>
    <p:sldId id="325" r:id="rId70"/>
    <p:sldId id="326" r:id="rId71"/>
    <p:sldId id="327" r:id="rId72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308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E62C7-C5D8-4AD1-8704-D69D21039027}" type="datetimeFigureOut">
              <a:rPr lang="el-GR" smtClean="0"/>
              <a:t>28/3/2024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2A143-445D-452C-82B8-E741975A73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80711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07694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889170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9121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04836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764862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629902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867517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43689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290849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11326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68054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613118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5AEA9-F202-65AC-B897-BBCFF8B4F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8EA4826E-294C-4FC0-985F-47DF94285B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48126866-6C5D-9724-680E-AE94C62DD4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83A0FE8-9E07-A112-A3C1-34469E8E6D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477226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26718-75A1-2219-36BD-39E84A6D0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73AD2A41-A3E1-2852-1BCA-B09053A255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BF7AE123-1A71-11D2-98EE-10576E9456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DECDE82-5D43-AA84-41FD-41153E3920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908753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D9879-4DEE-96D8-2EB6-0F746E324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ECAF4142-7161-E189-C507-93BCCE255D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42A20BA9-3A54-4649-B189-E6393ADBF7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FA0706A3-BC95-8DE5-36F5-8565C0D987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782329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283506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546896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342927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992592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13685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14541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52070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571050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560205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994197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409748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104801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16016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20435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900717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40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093200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42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524829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43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2501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084713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44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971683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45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65103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46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338829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47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702730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48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9036469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49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749734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50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558970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51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380718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52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0800071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53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64456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6086478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FDE9C-7A78-1CB4-5672-502890275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4FDBDEE2-AFFF-1AFA-74BE-7DB660F4CE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12735984-A556-B34C-14EA-2F71782132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B06C2DBD-A7FD-63FD-9BA4-7E8BFD1B2B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54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8040114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A45BB-20F5-FC22-5573-077E0200B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BACD99A2-3CCC-1F62-97BF-2BFDF63219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855AA6F2-69E5-2C87-B042-CF7828FB08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8DAD5471-0D78-9496-A66B-AF546B95F4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55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6797893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E7451-0F19-57C4-0F77-E42BF63D3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E230ADE2-1430-28E9-2F9E-A3D8C0D6A7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CCB69A07-8774-DBDE-E492-448D543DF3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BFFC9D0-255A-C7F5-C420-21B3977793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56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8191815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58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4315554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59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1142813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60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346551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61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6567730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62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7139946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63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2289282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64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48306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9838723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65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786871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66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7678624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67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926374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08DDE-F2F1-E8D4-CE76-37A4BEEE1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D2C7CEB2-B026-95ED-8D4C-39083EE1A5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E2579F37-E494-1F59-A37B-1895DE723C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DE9EB757-37C3-4A0B-5C14-E07199D289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68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875625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35C94-E389-D91C-A006-AC9F035E8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7F3A1A6C-DA18-3D7F-EB25-0F22A4A3E3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1DA112B5-4285-121F-7377-D1C63CFA1B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4FCBCC1B-94C5-E02B-1964-FFB2E01A42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69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7870570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56B69-07C2-A7BA-8E3F-15CEA048F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699DAC5C-C544-1007-57F3-72465831E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4C70553E-FF4F-3FAA-C4B7-FFFA3B8931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8977872C-16D9-383B-79E1-D2B57917D5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70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6063918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C9B89-FCBA-E816-732D-D31A440CB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3A5A19F9-8F0C-2110-0A56-426FFB66D3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8B421401-1527-8DA9-22C4-0F252F1F55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6806348-D506-D1E9-23A8-C289B824E0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71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29076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87738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25857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A143-445D-452C-82B8-E741975A73F3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39681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9E5AF47-7F21-31C3-AFCE-607F0F6FDF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76403D29-60AF-47A9-7AE0-D4A7F474B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8AEF3FE-7923-0902-4089-15AD3BE00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517D-478F-4243-9231-9A4706F47B2C}" type="datetimeFigureOut">
              <a:rPr lang="el-GR" smtClean="0"/>
              <a:t>28/3/2024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19761F8-DBC9-B61B-BB2B-1B2290E73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3502FDE-C034-7227-30A4-3049EA01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A04A8-2412-4C08-9CA8-970B823F801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12928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02AA867-0E7A-A83E-9013-4418C1F65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FC89124A-3A8E-7BFF-BABC-F65FE57BBC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5439643-3E44-5995-0B3E-25847CF2C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517D-478F-4243-9231-9A4706F47B2C}" type="datetimeFigureOut">
              <a:rPr lang="el-GR" smtClean="0"/>
              <a:t>28/3/2024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0E34D23-5CD7-A197-16E0-52D1165AA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633FBD1-72D9-6AB4-FE38-EEE04D61E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A04A8-2412-4C08-9CA8-970B823F801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00972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7AB06602-6264-9225-2A10-226BC0D404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C6B25E5C-E07B-7599-F94C-9C7D3A814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377F05E-C43D-6E01-6F02-47D922867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517D-478F-4243-9231-9A4706F47B2C}" type="datetimeFigureOut">
              <a:rPr lang="el-GR" smtClean="0"/>
              <a:t>28/3/2024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5D4C35B-BAC8-DD95-07C5-EE53F001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A4ECC7D-5B68-D955-7F7A-7BA882261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A04A8-2412-4C08-9CA8-970B823F801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40930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D9588DE-A3D0-C2A5-F5F6-84FFFB7D9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FDF8370-DE1A-1104-6826-CE9CC7257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22D14B5-1215-5AEF-5E95-F2E54613D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517D-478F-4243-9231-9A4706F47B2C}" type="datetimeFigureOut">
              <a:rPr lang="el-GR" smtClean="0"/>
              <a:t>28/3/2024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8A7C25F-CD67-A1DF-6257-AA10F9303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BD00A02-BE78-8657-9402-6BE8B8264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A04A8-2412-4C08-9CA8-970B823F801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39973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5D68752-A22D-F0EC-1A24-D827E3FA7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6B57097E-AC14-9F2C-63D1-0A4676AE7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A5B75ED-500C-DF5E-4816-EE5AB512C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517D-478F-4243-9231-9A4706F47B2C}" type="datetimeFigureOut">
              <a:rPr lang="el-GR" smtClean="0"/>
              <a:t>28/3/2024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35F01E5-8808-2D65-6916-3724D178B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6525152-B697-9B73-DBF1-B29E56367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A04A8-2412-4C08-9CA8-970B823F801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05576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617413C-984C-08CA-918D-96D757BDE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6F931F5-F0B1-DFD8-FDE5-3864333C74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05BB9B10-2DA9-0B53-AB9B-C9A2108A9C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0942C5D-190F-7100-A75C-A755BD363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517D-478F-4243-9231-9A4706F47B2C}" type="datetimeFigureOut">
              <a:rPr lang="el-GR" smtClean="0"/>
              <a:t>28/3/2024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8FCA2CC1-CF36-34C5-DE7B-A4A4ABECB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042782D-F3A9-7494-FC9D-1C8EAB1F3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A04A8-2412-4C08-9CA8-970B823F801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0274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133A6F8-B6C8-F0E9-EA36-D80FF9035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F4487C0-2033-7EB3-8592-A744108407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A666E381-C25E-7062-EAFD-3FA27C51C4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E1D079FE-5CEE-FA61-9DFA-99EB6DF880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686AA31F-F4B8-D12D-736E-8D16378AAC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A341C08C-B262-E4A6-BF94-CAD9C6245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517D-478F-4243-9231-9A4706F47B2C}" type="datetimeFigureOut">
              <a:rPr lang="el-GR" smtClean="0"/>
              <a:t>28/3/2024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8C0CCACE-099F-85E8-8A61-1ACE29F6A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B7DE6048-451B-C517-4A25-57A5B53A7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A04A8-2412-4C08-9CA8-970B823F801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6193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9BB4B22-7642-7F55-EDE2-182C58A0E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18976EC6-C867-61AC-9195-F11C12003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517D-478F-4243-9231-9A4706F47B2C}" type="datetimeFigureOut">
              <a:rPr lang="el-GR" smtClean="0"/>
              <a:t>28/3/2024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1A1A7EF1-3768-A448-DFAA-E4C953489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52EEC4C2-7C72-FBF1-2842-51D2A93CB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A04A8-2412-4C08-9CA8-970B823F801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07799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A1FA848A-1589-CE30-A401-8DA751526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517D-478F-4243-9231-9A4706F47B2C}" type="datetimeFigureOut">
              <a:rPr lang="el-GR" smtClean="0"/>
              <a:t>28/3/2024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0F02DA29-BCB1-EF52-81FA-AAF60BEBC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8331A0C7-8021-E4BE-8D64-0D2C6346D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A04A8-2412-4C08-9CA8-970B823F801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90594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30A19BD-6B0E-75DA-64E1-BD2E11202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87FA09D-8884-6719-B33D-5E9FC3682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689B218E-F9FB-FC7A-0E70-34708B8FA5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C459B36-3E79-9C29-D359-812CE8949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517D-478F-4243-9231-9A4706F47B2C}" type="datetimeFigureOut">
              <a:rPr lang="el-GR" smtClean="0"/>
              <a:t>28/3/2024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11852EF9-55DA-E023-7F81-1E1C34F0B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6872C138-737E-E9FC-D766-E19E39C8F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A04A8-2412-4C08-9CA8-970B823F801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11114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D140C79-02EE-FE5E-C52B-A862AB138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FC511FCC-D5CB-8651-CCC5-F54902562A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2E07B65E-AE5B-398A-0712-67C561596B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C3FBF05-4950-1CEC-BAC7-C49E474A9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517D-478F-4243-9231-9A4706F47B2C}" type="datetimeFigureOut">
              <a:rPr lang="el-GR" smtClean="0"/>
              <a:t>28/3/2024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B7C20CD-C340-E245-B7E6-4AC95244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2ECADB67-7170-96DC-D0D7-87C6C1A33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A04A8-2412-4C08-9CA8-970B823F801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48013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6928203A-34C5-1937-C7DB-88D1A6922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E7D5DD4-204E-9B6B-AB19-8185DF2FC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2E8BD8F-09A1-6EB8-6CA9-DC6874EB94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D517D-478F-4243-9231-9A4706F47B2C}" type="datetimeFigureOut">
              <a:rPr lang="el-GR" smtClean="0"/>
              <a:t>28/3/2024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AAFB564-0A23-ABA1-E8A1-7B51402920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6952403-B9E1-8048-410C-480D3E53B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A04A8-2412-4C08-9CA8-970B823F801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7909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tr.ee/cookisintheair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xristiannascooking_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xristiannascooking_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xristiannascooking_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linktr.ee/cookisintheair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tr.ee/cookisintheair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tr.ee/cookisintheair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linktr.ee/cookisintheair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irfrying.gr/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irfrying.gr/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irfrying.gr/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irfrying.gr/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xristiannascooking_/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xristiannascooking_/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xristiannascooking_/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irfrying.gr/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instagram.com/xristiannascooking_/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xristiannascooking_/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xristiannascooking_/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xristiannascooking_/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375AFA-EBA6-1730-C06D-4A8FCA814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290" y="583457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M</a:t>
            </a:r>
            <a:r>
              <a:rPr lang="cs-CZ" b="1" dirty="0" err="1" smtClean="0"/>
              <a:t>aso</a:t>
            </a:r>
            <a:r>
              <a:rPr lang="en-US" b="1" dirty="0" smtClean="0"/>
              <a:t> </a:t>
            </a:r>
            <a:r>
              <a:rPr lang="en-US" b="1" dirty="0"/>
              <a:t>&amp; </a:t>
            </a:r>
            <a:r>
              <a:rPr lang="cs-CZ" b="1" dirty="0" smtClean="0"/>
              <a:t>kuře</a:t>
            </a:r>
            <a:endParaRPr lang="el-GR" b="1" dirty="0"/>
          </a:p>
        </p:txBody>
      </p:sp>
      <p:pic>
        <p:nvPicPr>
          <p:cNvPr id="4" name="Εικόνα 3" descr="Εικόνα που περιέχει φαγητό, γεύμα, τεμαχισμένος&#10;&#10;Περιγραφή που δημιουργήθηκε αυτόματα">
            <a:extLst>
              <a:ext uri="{FF2B5EF4-FFF2-40B4-BE49-F238E27FC236}">
                <a16:creationId xmlns:a16="http://schemas.microsoft.com/office/drawing/2014/main" id="{9B8041B8-7508-EEC7-85BA-0711D8F3B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296" y="1909020"/>
            <a:ext cx="6061588" cy="454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27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435710" y="477934"/>
            <a:ext cx="46613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i="1" dirty="0" smtClean="0">
                <a:solidFill>
                  <a:srgbClr val="000000"/>
                </a:solidFill>
              </a:rPr>
              <a:t>Kuřecí křídla</a:t>
            </a:r>
            <a:endParaRPr lang="en-US" sz="28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5097089" y="1800562"/>
            <a:ext cx="302435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900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g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kuřecí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křídla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soli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čerstvě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mletý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černý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pepř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Olivový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olej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spreji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1/4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hrnku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pikantní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omáčky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lžíce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rozpuštěné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másl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lžičky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česnekov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ého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prášk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Dresink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z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modrého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sýra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k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podávání</a:t>
            </a:r>
            <a:endParaRPr lang="en-US" sz="160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141110" y="1800562"/>
            <a:ext cx="3253285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Křídla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celém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povrchu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osolte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opepřete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vnitřek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nádoby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fritézy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potřete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olejem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vaření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ečte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kř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ídl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12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minut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při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190 °C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Poté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křídla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otočte a pečte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dalších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12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minut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Nakonec z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vyšte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teplotu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200 °C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 nechte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minut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dopéct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Mezitím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ětší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míse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smíchejte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pikantní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omáčku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máslo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česnekový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prášek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Přidejte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peče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ná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křídla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promíchejte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aby se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obalila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Podávejte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horké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dresinkem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modrého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sýra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k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namáčení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06347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cap="all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porce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45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9" name="Εικόνα 8" descr="Εικόνα που περιέχει φαγητό, πιάτο, φτερούγες κοτόπουλου, πράσινο&#10;&#10;Περιγραφή που δημιουργήθηκε αυτόματα">
            <a:extLst>
              <a:ext uri="{FF2B5EF4-FFF2-40B4-BE49-F238E27FC236}">
                <a16:creationId xmlns:a16="http://schemas.microsoft.com/office/drawing/2014/main" id="{A297DDE0-7324-E930-273E-C9E03CEC3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237" y="1238528"/>
            <a:ext cx="3253285" cy="487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425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412066" y="525742"/>
            <a:ext cx="43565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i="1" dirty="0" smtClean="0">
                <a:solidFill>
                  <a:srgbClr val="000000"/>
                </a:solidFill>
                <a:effectLst/>
              </a:rPr>
              <a:t>Krůtí placičky</a:t>
            </a:r>
            <a:endParaRPr lang="en-US" sz="28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5097089" y="1800562"/>
            <a:ext cx="3024356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450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g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mlet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ého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kr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ůtího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masa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lžíce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třtinového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cukr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lžičky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najemno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nakrájen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ých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lístk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ů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čerstvé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šalvěje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3/4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lžičky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soli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3/4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lžičky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uzen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paprik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lžičky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drcen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ých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vloč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ek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červené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papriky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lžičky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drcených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sem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ínek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fenyklu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lžičky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česnekov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ého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práš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Olivový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olej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spreji</a:t>
            </a:r>
            <a:endParaRPr lang="en-US" sz="1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141110" y="1800562"/>
            <a:ext cx="3253285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cs-CZ" sz="1600" dirty="0" smtClean="0"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cs typeface="Calibri" panose="020F0502020204030204" pitchFamily="34" charset="0"/>
              </a:rPr>
              <a:t>Ve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střední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misce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cs typeface="Calibri" panose="020F0502020204030204" pitchFamily="34" charset="0"/>
              </a:rPr>
              <a:t>smíchejte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krůtí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maso</a:t>
            </a:r>
            <a:r>
              <a:rPr lang="en-US" sz="1600" dirty="0" smtClean="0">
                <a:cs typeface="Calibri" panose="020F0502020204030204" pitchFamily="34" charset="0"/>
              </a:rPr>
              <a:t>, </a:t>
            </a:r>
            <a:r>
              <a:rPr lang="en-US" sz="1600" dirty="0" err="1">
                <a:cs typeface="Calibri" panose="020F0502020204030204" pitchFamily="34" charset="0"/>
              </a:rPr>
              <a:t>cukr</a:t>
            </a:r>
            <a:r>
              <a:rPr lang="en-US" sz="1600" dirty="0">
                <a:cs typeface="Calibri" panose="020F0502020204030204" pitchFamily="34" charset="0"/>
              </a:rPr>
              <a:t>, </a:t>
            </a:r>
            <a:r>
              <a:rPr lang="en-US" sz="1600" dirty="0" err="1">
                <a:cs typeface="Calibri" panose="020F0502020204030204" pitchFamily="34" charset="0"/>
              </a:rPr>
              <a:t>šalvěj</a:t>
            </a:r>
            <a:r>
              <a:rPr lang="en-US" sz="1600" dirty="0">
                <a:cs typeface="Calibri" panose="020F0502020204030204" pitchFamily="34" charset="0"/>
              </a:rPr>
              <a:t>, </a:t>
            </a:r>
            <a:r>
              <a:rPr lang="en-US" sz="1600" dirty="0" smtClean="0">
                <a:cs typeface="Calibri" panose="020F0502020204030204" pitchFamily="34" charset="0"/>
              </a:rPr>
              <a:t>soli, </a:t>
            </a:r>
            <a:r>
              <a:rPr lang="en-US" sz="1600" dirty="0" err="1">
                <a:cs typeface="Calibri" panose="020F0502020204030204" pitchFamily="34" charset="0"/>
              </a:rPr>
              <a:t>papriku</a:t>
            </a:r>
            <a:r>
              <a:rPr lang="en-US" sz="1600" dirty="0">
                <a:cs typeface="Calibri" panose="020F0502020204030204" pitchFamily="34" charset="0"/>
              </a:rPr>
              <a:t>, </a:t>
            </a:r>
            <a:r>
              <a:rPr lang="en-US" sz="1600" dirty="0" err="1">
                <a:cs typeface="Calibri" panose="020F0502020204030204" pitchFamily="34" charset="0"/>
              </a:rPr>
              <a:t>vločky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červené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papriky</a:t>
            </a:r>
            <a:r>
              <a:rPr lang="en-US" sz="1600" dirty="0">
                <a:cs typeface="Calibri" panose="020F0502020204030204" pitchFamily="34" charset="0"/>
              </a:rPr>
              <a:t>, </a:t>
            </a:r>
            <a:r>
              <a:rPr lang="en-US" sz="1600" dirty="0" err="1">
                <a:cs typeface="Calibri" panose="020F0502020204030204" pitchFamily="34" charset="0"/>
              </a:rPr>
              <a:t>fenyklová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semínka</a:t>
            </a:r>
            <a:r>
              <a:rPr lang="en-US" sz="1600" dirty="0">
                <a:cs typeface="Calibri" panose="020F0502020204030204" pitchFamily="34" charset="0"/>
              </a:rPr>
              <a:t> a </a:t>
            </a:r>
            <a:r>
              <a:rPr lang="en-US" sz="1600" dirty="0" err="1">
                <a:cs typeface="Calibri" panose="020F0502020204030204" pitchFamily="34" charset="0"/>
              </a:rPr>
              <a:t>česnekový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prášek</a:t>
            </a:r>
            <a:r>
              <a:rPr lang="en-US" sz="1600" dirty="0">
                <a:cs typeface="Calibri" panose="020F0502020204030204" pitchFamily="34" charset="0"/>
              </a:rPr>
              <a:t>, </a:t>
            </a:r>
            <a:r>
              <a:rPr lang="en-US" sz="1600" dirty="0" err="1">
                <a:cs typeface="Calibri" panose="020F0502020204030204" pitchFamily="34" charset="0"/>
              </a:rPr>
              <a:t>dokud</a:t>
            </a:r>
            <a:r>
              <a:rPr lang="en-US" sz="1600" dirty="0">
                <a:cs typeface="Calibri" panose="020F0502020204030204" pitchFamily="34" charset="0"/>
              </a:rPr>
              <a:t> se </a:t>
            </a:r>
            <a:r>
              <a:rPr lang="cs-CZ" sz="1600" dirty="0" smtClean="0">
                <a:cs typeface="Calibri" panose="020F0502020204030204" pitchFamily="34" charset="0"/>
              </a:rPr>
              <a:t>suroviny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nespojí</a:t>
            </a:r>
            <a:r>
              <a:rPr lang="en-US" sz="1600" dirty="0">
                <a:cs typeface="Calibri" panose="020F0502020204030204" pitchFamily="34" charset="0"/>
              </a:rPr>
              <a:t>. </a:t>
            </a:r>
            <a:r>
              <a:rPr lang="en-US" sz="1600" dirty="0" err="1">
                <a:cs typeface="Calibri" panose="020F0502020204030204" pitchFamily="34" charset="0"/>
              </a:rPr>
              <a:t>Navlhčenýma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rukama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vytvarujte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smtClean="0">
                <a:cs typeface="Calibri" panose="020F0502020204030204" pitchFamily="34" charset="0"/>
              </a:rPr>
              <a:t>z</a:t>
            </a:r>
            <a:r>
              <a:rPr lang="cs-CZ" sz="1600" dirty="0" smtClean="0">
                <a:cs typeface="Calibri" panose="020F0502020204030204" pitchFamily="34" charset="0"/>
              </a:rPr>
              <a:t>e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směsi</a:t>
            </a:r>
            <a:r>
              <a:rPr lang="en-US" sz="1600" dirty="0">
                <a:cs typeface="Calibri" panose="020F0502020204030204" pitchFamily="34" charset="0"/>
              </a:rPr>
              <a:t> 8 </a:t>
            </a:r>
            <a:r>
              <a:rPr lang="en-US" sz="1600" dirty="0" err="1">
                <a:cs typeface="Calibri" panose="020F0502020204030204" pitchFamily="34" charset="0"/>
              </a:rPr>
              <a:t>tenkých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placiček</a:t>
            </a:r>
            <a:r>
              <a:rPr lang="en-US" sz="1600" dirty="0">
                <a:cs typeface="Calibri" panose="020F0502020204030204" pitchFamily="34" charset="0"/>
              </a:rPr>
              <a:t> o </a:t>
            </a:r>
            <a:r>
              <a:rPr lang="en-US" sz="1600" dirty="0" err="1">
                <a:cs typeface="Calibri" panose="020F0502020204030204" pitchFamily="34" charset="0"/>
              </a:rPr>
              <a:t>průměru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asi</a:t>
            </a:r>
            <a:r>
              <a:rPr lang="en-US" sz="1600" dirty="0">
                <a:cs typeface="Calibri" panose="020F0502020204030204" pitchFamily="34" charset="0"/>
              </a:rPr>
              <a:t> 8 cm a </a:t>
            </a:r>
            <a:r>
              <a:rPr lang="en-US" sz="1600" dirty="0" err="1">
                <a:cs typeface="Calibri" panose="020F0502020204030204" pitchFamily="34" charset="0"/>
              </a:rPr>
              <a:t>tloušťce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smtClean="0">
                <a:cs typeface="Calibri" panose="020F0502020204030204" pitchFamily="34" charset="0"/>
              </a:rPr>
              <a:t>0,6 </a:t>
            </a:r>
            <a:r>
              <a:rPr lang="en-US" sz="1600" dirty="0">
                <a:cs typeface="Calibri" panose="020F0502020204030204" pitchFamily="34" charset="0"/>
              </a:rPr>
              <a:t>cm (</a:t>
            </a:r>
            <a:r>
              <a:rPr lang="en-US" sz="1600" dirty="0" err="1">
                <a:cs typeface="Calibri" panose="020F0502020204030204" pitchFamily="34" charset="0"/>
              </a:rPr>
              <a:t>maso</a:t>
            </a:r>
            <a:r>
              <a:rPr lang="en-US" sz="1600" dirty="0">
                <a:cs typeface="Calibri" panose="020F0502020204030204" pitchFamily="34" charset="0"/>
              </a:rPr>
              <a:t> se </a:t>
            </a:r>
            <a:r>
              <a:rPr lang="en-US" sz="1600" dirty="0" err="1">
                <a:cs typeface="Calibri" panose="020F0502020204030204" pitchFamily="34" charset="0"/>
              </a:rPr>
              <a:t>ve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fritéze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nafoukne</a:t>
            </a:r>
            <a:r>
              <a:rPr lang="en-US" sz="1600" dirty="0" smtClean="0">
                <a:cs typeface="Calibri" panose="020F0502020204030204" pitchFamily="34" charset="0"/>
              </a:rPr>
              <a:t>).</a:t>
            </a:r>
            <a:endParaRPr lang="cs-CZ" sz="1600" dirty="0" smtClean="0"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nitřek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nádoby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fritézy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potřete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olejem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vaření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  <a:r>
              <a:rPr lang="cs-CZ" sz="1600" dirty="0" smtClean="0">
                <a:cs typeface="Calibri" panose="020F0502020204030204" pitchFamily="34" charset="0"/>
              </a:rPr>
              <a:t>Placičky narovnejte na rošt a postupně pečte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při</a:t>
            </a:r>
            <a:r>
              <a:rPr lang="en-US" sz="1600" dirty="0">
                <a:cs typeface="Calibri" panose="020F0502020204030204" pitchFamily="34" charset="0"/>
              </a:rPr>
              <a:t> 200 °</a:t>
            </a:r>
            <a:r>
              <a:rPr lang="en-US" sz="1600" dirty="0" smtClean="0">
                <a:cs typeface="Calibri" panose="020F0502020204030204" pitchFamily="34" charset="0"/>
              </a:rPr>
              <a:t>C</a:t>
            </a:r>
            <a:r>
              <a:rPr lang="cs-CZ" sz="1600" dirty="0" smtClean="0">
                <a:cs typeface="Calibri" panose="020F0502020204030204" pitchFamily="34" charset="0"/>
              </a:rPr>
              <a:t> 5-8 minut (v polovině pečení otočte)</a:t>
            </a:r>
            <a:r>
              <a:rPr lang="en-US" sz="1600" dirty="0" smtClean="0">
                <a:cs typeface="Calibri" panose="020F0502020204030204" pitchFamily="34" charset="0"/>
              </a:rPr>
              <a:t>, </a:t>
            </a:r>
            <a:r>
              <a:rPr lang="en-US" sz="1600" dirty="0" err="1">
                <a:cs typeface="Calibri" panose="020F0502020204030204" pitchFamily="34" charset="0"/>
              </a:rPr>
              <a:t>dokud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nezezlátnou</a:t>
            </a:r>
            <a:r>
              <a:rPr lang="en-US" sz="1600" dirty="0">
                <a:cs typeface="Calibri" panose="020F0502020204030204" pitchFamily="34" charset="0"/>
              </a:rPr>
              <a:t> a </a:t>
            </a:r>
            <a:r>
              <a:rPr lang="en-US" sz="1600" dirty="0" err="1">
                <a:cs typeface="Calibri" panose="020F0502020204030204" pitchFamily="34" charset="0"/>
              </a:rPr>
              <a:t>nebudou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cs typeface="Calibri" panose="020F0502020204030204" pitchFamily="34" charset="0"/>
              </a:rPr>
              <a:t>křupavé</a:t>
            </a:r>
            <a:r>
              <a:rPr lang="en-US" sz="1600" dirty="0" smtClean="0">
                <a:cs typeface="Calibri" panose="020F0502020204030204" pitchFamily="34" charset="0"/>
              </a:rPr>
              <a:t>.</a:t>
            </a:r>
            <a:endParaRPr lang="en-US" sz="1600" b="0" i="0" dirty="0">
              <a:effectLst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155422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cap="all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porce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cap="all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3" name="Εικόνα 2" descr="Εικόνα που περιέχει φαγητό, γεύμα, κρέας, πιάτο&#10;&#10;Περιγραφή που δημιουργήθηκε αυτόματα">
            <a:extLst>
              <a:ext uri="{FF2B5EF4-FFF2-40B4-BE49-F238E27FC236}">
                <a16:creationId xmlns:a16="http://schemas.microsoft.com/office/drawing/2014/main" id="{83EE6138-811D-8687-8155-D8C556C5E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97" y="1115330"/>
            <a:ext cx="4821106" cy="344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982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910652" y="525742"/>
            <a:ext cx="34022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i="1" dirty="0" smtClean="0">
                <a:solidFill>
                  <a:srgbClr val="000000"/>
                </a:solidFill>
              </a:rPr>
              <a:t>Krůtí prsa</a:t>
            </a:r>
            <a:endParaRPr lang="en-US" sz="28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5215076" y="1800562"/>
            <a:ext cx="2837543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krůtí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prso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soli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čerstvě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mletý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černý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pepř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lžička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čerstvě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nasekan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ého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tymián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lžička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čerstvě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nasekan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ého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rozmarýn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lžička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čerstvě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nasekan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šalvěj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1/4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hrnku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javorového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sirupu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lžíce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ořčice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lžíce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rozpuštěného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másl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sz="1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272907" y="1800562"/>
            <a:ext cx="3333135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en-US" sz="1600" b="0" i="0" dirty="0" smtClean="0">
                <a:effectLst/>
                <a:cs typeface="Calibri" panose="020F0502020204030204" pitchFamily="34" charset="0"/>
              </a:rPr>
              <a:t> </a:t>
            </a:r>
            <a:r>
              <a:rPr lang="en-US" sz="1600" dirty="0" err="1"/>
              <a:t>Krůtí</a:t>
            </a:r>
            <a:r>
              <a:rPr lang="en-US" sz="1600" dirty="0"/>
              <a:t> </a:t>
            </a:r>
            <a:r>
              <a:rPr lang="en-US" sz="1600" dirty="0" err="1" smtClean="0"/>
              <a:t>prs</a:t>
            </a:r>
            <a:r>
              <a:rPr lang="cs-CZ" sz="1600" dirty="0" smtClean="0"/>
              <a:t>o </a:t>
            </a:r>
            <a:r>
              <a:rPr lang="en-US" sz="1600" dirty="0" err="1" smtClean="0"/>
              <a:t>osolte</a:t>
            </a:r>
            <a:r>
              <a:rPr lang="en-US" sz="1600" dirty="0" smtClean="0"/>
              <a:t> </a:t>
            </a:r>
            <a:r>
              <a:rPr lang="en-US" sz="1600" dirty="0"/>
              <a:t>a </a:t>
            </a:r>
            <a:r>
              <a:rPr lang="en-US" sz="1600" dirty="0" err="1"/>
              <a:t>opepřete</a:t>
            </a:r>
            <a:r>
              <a:rPr lang="en-US" sz="1600" dirty="0"/>
              <a:t> a </a:t>
            </a:r>
            <a:r>
              <a:rPr lang="en-US" sz="1600" dirty="0" err="1"/>
              <a:t>poté</a:t>
            </a:r>
            <a:r>
              <a:rPr lang="en-US" sz="1600" dirty="0"/>
              <a:t> </a:t>
            </a:r>
            <a:r>
              <a:rPr lang="en-US" sz="1600" dirty="0" smtClean="0"/>
              <a:t>je</a:t>
            </a:r>
            <a:r>
              <a:rPr lang="cs-CZ" sz="1600" dirty="0" smtClean="0"/>
              <a:t>j</a:t>
            </a:r>
            <a:r>
              <a:rPr lang="en-US" sz="1600" dirty="0" smtClean="0"/>
              <a:t> </a:t>
            </a:r>
            <a:r>
              <a:rPr lang="en-US" sz="1600" dirty="0" err="1"/>
              <a:t>potřete</a:t>
            </a:r>
            <a:r>
              <a:rPr lang="en-US" sz="1600" dirty="0"/>
              <a:t> </a:t>
            </a:r>
            <a:r>
              <a:rPr lang="en-US" sz="1600" dirty="0" err="1"/>
              <a:t>čerstvými</a:t>
            </a:r>
            <a:r>
              <a:rPr lang="en-US" sz="1600" dirty="0"/>
              <a:t> </a:t>
            </a:r>
            <a:r>
              <a:rPr lang="en-US" sz="1600" dirty="0" err="1" smtClean="0"/>
              <a:t>bylinkami</a:t>
            </a:r>
            <a:r>
              <a:rPr lang="en-US" sz="1600" dirty="0" smtClean="0"/>
              <a:t>.</a:t>
            </a:r>
            <a:endParaRPr lang="cs-CZ" sz="1600" dirty="0" smtClean="0"/>
          </a:p>
          <a:p>
            <a:pPr>
              <a:buFont typeface="+mj-lt"/>
              <a:buAutoNum type="arabicPeriod"/>
            </a:pPr>
            <a:r>
              <a:rPr lang="cs-CZ" sz="1600" dirty="0"/>
              <a:t> </a:t>
            </a:r>
            <a:r>
              <a:rPr lang="cs-CZ" sz="1600" dirty="0" smtClean="0"/>
              <a:t>Vložte maso </a:t>
            </a:r>
            <a:r>
              <a:rPr lang="en-US" sz="1600" dirty="0" smtClean="0"/>
              <a:t>do </a:t>
            </a:r>
            <a:r>
              <a:rPr lang="en-US" sz="1600" dirty="0" err="1" smtClean="0"/>
              <a:t>horkovzdušné</a:t>
            </a:r>
            <a:r>
              <a:rPr lang="en-US" sz="1600" dirty="0" smtClean="0"/>
              <a:t> </a:t>
            </a:r>
            <a:r>
              <a:rPr lang="en-US" sz="1600" dirty="0" err="1" smtClean="0"/>
              <a:t>fritézy</a:t>
            </a:r>
            <a:r>
              <a:rPr lang="en-US" sz="1600" dirty="0" smtClean="0"/>
              <a:t> </a:t>
            </a:r>
            <a:r>
              <a:rPr lang="en-US" sz="1600" dirty="0"/>
              <a:t>a </a:t>
            </a:r>
            <a:r>
              <a:rPr lang="cs-CZ" sz="1600" dirty="0" smtClean="0"/>
              <a:t>pečte</a:t>
            </a:r>
            <a:r>
              <a:rPr lang="en-US" sz="1600" dirty="0" smtClean="0"/>
              <a:t> </a:t>
            </a:r>
            <a:r>
              <a:rPr lang="en-US" sz="1600" dirty="0" err="1"/>
              <a:t>při</a:t>
            </a:r>
            <a:r>
              <a:rPr lang="en-US" sz="1600" dirty="0"/>
              <a:t> 190 °</a:t>
            </a:r>
            <a:r>
              <a:rPr lang="en-US" sz="1600" dirty="0" smtClean="0"/>
              <a:t>C 30</a:t>
            </a:r>
            <a:r>
              <a:rPr lang="cs-CZ" sz="1600" dirty="0" smtClean="0"/>
              <a:t>-</a:t>
            </a:r>
            <a:r>
              <a:rPr lang="en-US" sz="1600" dirty="0" smtClean="0"/>
              <a:t>35 </a:t>
            </a:r>
            <a:r>
              <a:rPr lang="en-US" sz="1600" dirty="0" err="1" smtClean="0"/>
              <a:t>minut</a:t>
            </a:r>
            <a:r>
              <a:rPr lang="en-US" sz="1600" dirty="0" smtClean="0"/>
              <a:t>.</a:t>
            </a:r>
            <a:endParaRPr lang="cs-CZ" sz="1600" dirty="0" smtClean="0"/>
          </a:p>
          <a:p>
            <a:pPr>
              <a:buFont typeface="+mj-lt"/>
              <a:buAutoNum type="arabicPeriod"/>
            </a:pPr>
            <a:r>
              <a:rPr lang="cs-CZ" sz="1600" dirty="0" smtClean="0"/>
              <a:t> </a:t>
            </a:r>
            <a:r>
              <a:rPr lang="en-US" sz="1600" dirty="0" smtClean="0"/>
              <a:t>V </a:t>
            </a:r>
            <a:r>
              <a:rPr lang="en-US" sz="1600" dirty="0" err="1"/>
              <a:t>malé</a:t>
            </a:r>
            <a:r>
              <a:rPr lang="en-US" sz="1600" dirty="0"/>
              <a:t> </a:t>
            </a:r>
            <a:r>
              <a:rPr lang="en-US" sz="1600" dirty="0" err="1"/>
              <a:t>misce</a:t>
            </a:r>
            <a:r>
              <a:rPr lang="en-US" sz="1600" dirty="0"/>
              <a:t> </a:t>
            </a:r>
            <a:r>
              <a:rPr lang="en-US" sz="1600" dirty="0" err="1"/>
              <a:t>smíchejte</a:t>
            </a:r>
            <a:r>
              <a:rPr lang="en-US" sz="1600" dirty="0"/>
              <a:t> </a:t>
            </a:r>
            <a:r>
              <a:rPr lang="en-US" sz="1600" dirty="0" err="1"/>
              <a:t>javorový</a:t>
            </a:r>
            <a:r>
              <a:rPr lang="en-US" sz="1600" dirty="0"/>
              <a:t> </a:t>
            </a:r>
            <a:r>
              <a:rPr lang="en-US" sz="1600" dirty="0" err="1"/>
              <a:t>sirup</a:t>
            </a:r>
            <a:r>
              <a:rPr lang="en-US" sz="1600" dirty="0"/>
              <a:t>, </a:t>
            </a:r>
            <a:r>
              <a:rPr lang="en-US" sz="1600" dirty="0" err="1"/>
              <a:t>hořčici</a:t>
            </a:r>
            <a:r>
              <a:rPr lang="en-US" sz="1600" dirty="0"/>
              <a:t> a </a:t>
            </a:r>
            <a:r>
              <a:rPr lang="en-US" sz="1600" dirty="0" err="1"/>
              <a:t>rozpuštěné</a:t>
            </a:r>
            <a:r>
              <a:rPr lang="en-US" sz="1600" dirty="0"/>
              <a:t> </a:t>
            </a:r>
            <a:r>
              <a:rPr lang="en-US" sz="1600" dirty="0" err="1" smtClean="0"/>
              <a:t>máslo</a:t>
            </a:r>
            <a:r>
              <a:rPr lang="en-US" sz="1600" dirty="0" smtClean="0"/>
              <a:t>.</a:t>
            </a:r>
            <a:endParaRPr lang="cs-CZ" sz="1600" dirty="0" smtClean="0"/>
          </a:p>
          <a:p>
            <a:pPr>
              <a:buFont typeface="+mj-lt"/>
              <a:buAutoNum type="arabicPeriod"/>
            </a:pPr>
            <a:r>
              <a:rPr lang="cs-CZ" sz="1600" dirty="0" smtClean="0"/>
              <a:t> </a:t>
            </a:r>
            <a:r>
              <a:rPr lang="en-US" sz="1600" dirty="0" err="1" smtClean="0"/>
              <a:t>Vyjměte</a:t>
            </a:r>
            <a:r>
              <a:rPr lang="en-US" sz="1600" dirty="0" smtClean="0"/>
              <a:t> </a:t>
            </a:r>
            <a:r>
              <a:rPr lang="cs-CZ" sz="1600" dirty="0" smtClean="0"/>
              <a:t>maso z</a:t>
            </a:r>
            <a:r>
              <a:rPr lang="en-US" sz="1600" dirty="0" smtClean="0"/>
              <a:t> </a:t>
            </a:r>
            <a:r>
              <a:rPr lang="en-US" sz="1600" dirty="0" err="1" smtClean="0"/>
              <a:t>fritézy</a:t>
            </a:r>
            <a:r>
              <a:rPr lang="en-US" sz="1600" dirty="0" smtClean="0"/>
              <a:t> </a:t>
            </a:r>
            <a:r>
              <a:rPr lang="en-US" sz="1600" dirty="0"/>
              <a:t>a </a:t>
            </a:r>
            <a:r>
              <a:rPr lang="cs-CZ" sz="1600" dirty="0" smtClean="0"/>
              <a:t>potřete jej po obou stranách </a:t>
            </a:r>
            <a:r>
              <a:rPr lang="en-US" sz="1600" dirty="0" err="1" smtClean="0"/>
              <a:t>směs</a:t>
            </a:r>
            <a:r>
              <a:rPr lang="cs-CZ" sz="1600" dirty="0" smtClean="0"/>
              <a:t>í</a:t>
            </a:r>
            <a:r>
              <a:rPr lang="en-US" sz="1600" dirty="0" smtClean="0"/>
              <a:t>. </a:t>
            </a:r>
            <a:r>
              <a:rPr lang="en-US" sz="1600" dirty="0" err="1"/>
              <a:t>Vraťte</a:t>
            </a:r>
            <a:r>
              <a:rPr lang="en-US" sz="1600" dirty="0"/>
              <a:t> </a:t>
            </a:r>
            <a:r>
              <a:rPr lang="cs-CZ" sz="1600" dirty="0" smtClean="0"/>
              <a:t>zpět </a:t>
            </a:r>
            <a:r>
              <a:rPr lang="en-US" sz="1600" dirty="0" smtClean="0"/>
              <a:t>do </a:t>
            </a:r>
            <a:r>
              <a:rPr lang="en-US" sz="1600" dirty="0" err="1" smtClean="0"/>
              <a:t>fritézy</a:t>
            </a:r>
            <a:r>
              <a:rPr lang="en-US" sz="1600" dirty="0" smtClean="0"/>
              <a:t> </a:t>
            </a:r>
            <a:r>
              <a:rPr lang="en-US" sz="1600" dirty="0"/>
              <a:t>a </a:t>
            </a:r>
            <a:r>
              <a:rPr lang="cs-CZ" sz="1600" dirty="0" smtClean="0"/>
              <a:t>peč</a:t>
            </a:r>
            <a:r>
              <a:rPr lang="en-US" sz="1600" dirty="0" err="1" smtClean="0"/>
              <a:t>te</a:t>
            </a:r>
            <a:r>
              <a:rPr lang="en-US" sz="1600" dirty="0" smtClean="0"/>
              <a:t> </a:t>
            </a:r>
            <a:r>
              <a:rPr lang="en-US" sz="1600" dirty="0" err="1"/>
              <a:t>při</a:t>
            </a:r>
            <a:r>
              <a:rPr lang="en-US" sz="1600" dirty="0"/>
              <a:t> 165 °</a:t>
            </a:r>
            <a:r>
              <a:rPr lang="en-US" sz="1600" dirty="0" smtClean="0"/>
              <a:t>C</a:t>
            </a:r>
            <a:r>
              <a:rPr lang="cs-CZ" sz="1600" dirty="0" smtClean="0"/>
              <a:t> asi 2 minuty</a:t>
            </a:r>
            <a:r>
              <a:rPr lang="en-US" sz="1600" dirty="0" smtClean="0"/>
              <a:t>, </a:t>
            </a:r>
            <a:r>
              <a:rPr lang="en-US" sz="1600" dirty="0" err="1"/>
              <a:t>dokud</a:t>
            </a:r>
            <a:r>
              <a:rPr lang="en-US" sz="1600" dirty="0"/>
              <a:t> </a:t>
            </a:r>
            <a:r>
              <a:rPr lang="en-US" sz="1600" dirty="0" err="1" smtClean="0"/>
              <a:t>nezkaramelizuje</a:t>
            </a:r>
            <a:r>
              <a:rPr lang="cs-CZ" sz="1600" dirty="0" smtClean="0"/>
              <a:t>.</a:t>
            </a:r>
          </a:p>
          <a:p>
            <a:pPr>
              <a:buFont typeface="+mj-lt"/>
              <a:buAutoNum type="arabicPeriod"/>
            </a:pPr>
            <a:r>
              <a:rPr lang="cs-CZ" sz="1600" dirty="0"/>
              <a:t> </a:t>
            </a:r>
            <a:r>
              <a:rPr lang="cs-CZ" sz="1600" dirty="0" smtClean="0"/>
              <a:t> </a:t>
            </a:r>
            <a:r>
              <a:rPr lang="en-US" sz="1600" dirty="0" err="1" smtClean="0"/>
              <a:t>Před</a:t>
            </a:r>
            <a:r>
              <a:rPr lang="en-US" sz="1600" dirty="0" smtClean="0"/>
              <a:t> </a:t>
            </a:r>
            <a:r>
              <a:rPr lang="en-US" sz="1600" dirty="0" err="1"/>
              <a:t>krájením</a:t>
            </a:r>
            <a:r>
              <a:rPr lang="en-US" sz="1600" dirty="0"/>
              <a:t> </a:t>
            </a:r>
            <a:r>
              <a:rPr lang="en-US" sz="1600" dirty="0" err="1"/>
              <a:t>nechte</a:t>
            </a:r>
            <a:r>
              <a:rPr lang="en-US" sz="1600" dirty="0"/>
              <a:t> 15 </a:t>
            </a:r>
            <a:r>
              <a:rPr lang="en-US" sz="1600" dirty="0" err="1"/>
              <a:t>minut</a:t>
            </a:r>
            <a:r>
              <a:rPr lang="en-US" sz="1600" dirty="0"/>
              <a:t> </a:t>
            </a:r>
            <a:r>
              <a:rPr lang="en-US" sz="1600" dirty="0" err="1"/>
              <a:t>odpočinout</a:t>
            </a:r>
            <a:r>
              <a:rPr lang="en-US" sz="1600" dirty="0"/>
              <a:t>.</a:t>
            </a:r>
            <a:endParaRPr lang="en-US" sz="1600" b="0" i="0" dirty="0">
              <a:effectLst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332700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cap="all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porce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HODINA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3" name="Εικόνα 2" descr="Εικόνα που περιέχει πιάτο, φαγητό, πίνακας, κρέας&#10;&#10;Περιγραφή που δημιουργήθηκε αυτόματα">
            <a:extLst>
              <a:ext uri="{FF2B5EF4-FFF2-40B4-BE49-F238E27FC236}">
                <a16:creationId xmlns:a16="http://schemas.microsoft.com/office/drawing/2014/main" id="{FA564148-7F86-3CA2-4741-ED77065CF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53" y="1048962"/>
            <a:ext cx="3402287" cy="510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74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733672" y="565071"/>
            <a:ext cx="421195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800" b="1" i="1" dirty="0" smtClean="0">
                <a:solidFill>
                  <a:srgbClr val="000000"/>
                </a:solidFill>
              </a:rPr>
              <a:t>Kuře </a:t>
            </a:r>
            <a:r>
              <a:rPr lang="cs-CZ" sz="2800" b="1" i="1" dirty="0" err="1" smtClean="0">
                <a:solidFill>
                  <a:srgbClr val="000000"/>
                </a:solidFill>
              </a:rPr>
              <a:t>Cornish</a:t>
            </a:r>
            <a:r>
              <a:rPr lang="cs-CZ" sz="2800" b="1" i="1" dirty="0" smtClean="0">
                <a:solidFill>
                  <a:srgbClr val="000000"/>
                </a:solidFill>
              </a:rPr>
              <a:t> s koriandrem a limetkou</a:t>
            </a:r>
            <a:endParaRPr lang="en-US" sz="28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5215076" y="1800562"/>
            <a:ext cx="3057831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kuře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cornish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asi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680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g)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lžičky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oli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1/4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lžičky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čerstvě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mletý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černý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pepř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stroužek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česneku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nasekaného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lžíce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nasekan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ých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čerstv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ých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lístk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ů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koriandru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další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pro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podávání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lžíce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extra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panensk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ého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olivov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ého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olej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lžíce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čerstv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limetkov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šťáv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3/4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lžičky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sojov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omáčk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1/4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lžičky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mlet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ého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kmín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Klínky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limetky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k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podávání</a:t>
            </a:r>
            <a:endParaRPr lang="en-US" sz="1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272906" y="1800562"/>
            <a:ext cx="377160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Osušte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kuře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papírovými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utěrkami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ze všech stran osolte a opepřete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5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střední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misce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smíchejte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česnek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koriandr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olej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limetkovou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šťávu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sójovou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omáčku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kmín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Kuře obalte ve směsi a</a:t>
            </a:r>
            <a:r>
              <a:rPr lang="cs-CZ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echte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marinovat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alespoň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15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minut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při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pokojové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teplotě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nebo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1 hodinu v zakryté 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cs-CZ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íse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lednic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i.</a:t>
            </a:r>
            <a:endParaRPr lang="cs-CZ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Kuř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vyjměte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marinády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a vložte jej prsy dolů na rošt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horkovzdušné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fritézy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Nalijte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zbylou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marinádu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kuře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Pečte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při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160 °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30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minut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dokud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se kuře nepropeče a dokud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kůže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nezezlátne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nebude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křupavá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polovině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500" dirty="0">
                <a:latin typeface="Calibri" panose="020F0502020204030204" pitchFamily="34" charset="0"/>
                <a:cs typeface="Calibri" panose="020F0502020204030204" pitchFamily="34" charset="0"/>
              </a:rPr>
              <a:t>pečení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otočte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5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Hotové kuře přemístěte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talíř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a n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alijte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šťávu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ze dna nádoby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kuře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Posypte kuře koriandrem a </a:t>
            </a:r>
            <a:r>
              <a:rPr lang="cs-CZ" sz="15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odá</a:t>
            </a:r>
            <a:r>
              <a:rPr lang="cs-CZ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vejte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s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plátky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limetky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k dochucení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5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094117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1-2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porce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cap="all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3" name="Εικόνα 2" descr="Εικόνα που περιέχει πιάτο, φαγητό, κρέας, γεύμα&#10;&#10;Περιγραφή που δημιουργήθηκε αυτόματα">
            <a:extLst>
              <a:ext uri="{FF2B5EF4-FFF2-40B4-BE49-F238E27FC236}">
                <a16:creationId xmlns:a16="http://schemas.microsoft.com/office/drawing/2014/main" id="{008EBED1-3173-E79F-8B58-C60B98C09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19" y="1583869"/>
            <a:ext cx="4591175" cy="327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3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704175" y="565071"/>
            <a:ext cx="42119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i="1" dirty="0" smtClean="0">
                <a:solidFill>
                  <a:srgbClr val="000000"/>
                </a:solidFill>
              </a:rPr>
              <a:t>Sekaná</a:t>
            </a:r>
            <a:endParaRPr lang="en-US" sz="28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5215076" y="1800562"/>
            <a:ext cx="3057831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450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g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libové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mleté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hovězí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mas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žluté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cibule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nakrájené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nadrobno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zelené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papriky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jemně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nasekané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velké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vejce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1/2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hrnku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hladké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strouhanky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lžička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soli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lžička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čerstvě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mletý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černý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pepř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1/4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hrnku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plu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lžíce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kečup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9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plátků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slaniny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rozpůlených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lžíce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třtinového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cukr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endParaRPr lang="en-US" sz="1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062452" y="1800562"/>
            <a:ext cx="3982063" cy="4293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 smtClean="0"/>
              <a:t>POSTUP</a:t>
            </a:r>
            <a:endParaRPr lang="en-US" b="1" i="0" cap="all" dirty="0">
              <a:effectLst/>
            </a:endParaRPr>
          </a:p>
          <a:p>
            <a:pPr>
              <a:buFont typeface="+mj-lt"/>
              <a:buAutoNum type="arabicPeriod"/>
            </a:pPr>
            <a:r>
              <a:rPr lang="en-US" sz="15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Předehřejte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horkovzdušnou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fritézu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200 °C.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velké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míse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smíchejte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hovězí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maso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cibuli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papriku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vejce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strouhanku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ů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l,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černý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pepř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a 2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lžíce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kečup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5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romíchejte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směs rukama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dokud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suroviny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nespojí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5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Na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kusu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pečícího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papíru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vytvarujte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směs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do 2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stejných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bochníků</a:t>
            </a:r>
            <a:r>
              <a:rPr lang="cs-CZ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tak, aby se vešly do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fritézy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5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ochní</a:t>
            </a:r>
            <a:r>
              <a:rPr lang="cs-CZ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ky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poklaďte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plátky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slaniny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5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misce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smíchejte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třtinový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cukr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zbývající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ho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1/4 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hrnku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kečup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Potřete slaninu směsí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5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Umístěte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na rošt nádobu na pečení s okrajem</a:t>
            </a:r>
            <a:r>
              <a:rPr lang="cs-CZ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kvůli úniku šťávy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během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pečení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Peč</a:t>
            </a:r>
            <a:r>
              <a:rPr lang="cs-CZ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40-45 minut, </a:t>
            </a:r>
            <a:r>
              <a:rPr lang="cs-CZ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nejépe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zakryté alobalem, aby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se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slanina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ne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zač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ala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připalovat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500" dirty="0">
                <a:latin typeface="Calibri" panose="020F0502020204030204" pitchFamily="34" charset="0"/>
                <a:cs typeface="Calibri" panose="020F0502020204030204" pitchFamily="34" charset="0"/>
              </a:rPr>
              <a:t>dokud není sekaná 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dozlatova.</a:t>
            </a:r>
          </a:p>
          <a:p>
            <a:pPr>
              <a:buFont typeface="+mj-lt"/>
              <a:buAutoNum type="arabicPeriod"/>
            </a:pPr>
            <a:r>
              <a:rPr lang="cs-CZ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Sekan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ou lze připravit až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dny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dopředu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Skladujte ve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vzduchotěsné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nádob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ě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v lednici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5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263869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cap="all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porce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r>
                        <a:rPr lang="en-US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 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HODINA</a:t>
                      </a: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 1</a:t>
                      </a:r>
                      <a:r>
                        <a:rPr lang="en-US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4" name="Εικόνα 3" descr="Εικόνα που περιέχει πιάτο, φαγητό, πιρούνι, κρέ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F19C64C-D425-7946-5836-E1F0D9615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66" y="1186614"/>
            <a:ext cx="4916128" cy="328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853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704175" y="565071"/>
            <a:ext cx="421195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Kuře s česnekem</a:t>
            </a:r>
          </a:p>
          <a:p>
            <a:pPr algn="ctr"/>
            <a:r>
              <a:rPr lang="cs-CZ" sz="2800" b="1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parmezánem</a:t>
            </a:r>
            <a:endParaRPr lang="en-US" sz="2800" b="1" i="1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5215076" y="1800562"/>
            <a:ext cx="2847376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4 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vykostěná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kuřecí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stehna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bez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kůže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ů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čerstvě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mlet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ý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čern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ý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pepř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hrnek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strouhanky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lžička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česnekov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ého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práš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lžička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koření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2/3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hrnku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čerstvě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nastrouhaného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parmezánu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velká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vejce</a:t>
            </a:r>
            <a:endParaRPr lang="en-US" sz="1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121446" y="1811653"/>
            <a:ext cx="351011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Maso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osolte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opepřete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V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mělké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misce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smíchejte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strouhanku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česnekový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prášek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koření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parmezán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V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další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misce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rozšleh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ejte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vejce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Kuřecí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stehna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obalte ve vajíčku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poté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strouhankové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směsi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Peč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fritéze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při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180 °C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asi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25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minut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dokud není maso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dozlatova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propečené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939995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cap="all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porce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cap="all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r>
                        <a:rPr lang="en-US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4" name="Εικόνα 3" descr="Εικόνα που περιέχει φαγητό, πιάτο, γεύμα, κρέ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B313E54-67EE-57A6-739A-54A2FDFD9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93" y="1545490"/>
            <a:ext cx="4690819" cy="283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86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1002890" y="604401"/>
            <a:ext cx="35887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000000"/>
                </a:solidFill>
                <a:effectLst/>
              </a:rPr>
              <a:t>Cheeseburger</a:t>
            </a:r>
            <a:r>
              <a:rPr lang="cs-CZ" sz="2800" b="1" i="1" dirty="0" smtClean="0">
                <a:solidFill>
                  <a:srgbClr val="000000"/>
                </a:solidFill>
                <a:effectLst/>
              </a:rPr>
              <a:t>y</a:t>
            </a:r>
            <a:endParaRPr lang="en-US" sz="28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5230761" y="1927753"/>
            <a:ext cx="324004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450 </a:t>
            </a:r>
            <a:r>
              <a:rPr lang="en-US" dirty="0" smtClean="0"/>
              <a:t>g </a:t>
            </a:r>
            <a:r>
              <a:rPr lang="en-US" dirty="0" err="1"/>
              <a:t>mleté</a:t>
            </a:r>
            <a:r>
              <a:rPr lang="en-US" dirty="0"/>
              <a:t> </a:t>
            </a:r>
            <a:r>
              <a:rPr lang="en-US" dirty="0" err="1"/>
              <a:t>hovězí</a:t>
            </a:r>
            <a:r>
              <a:rPr lang="en-US" dirty="0"/>
              <a:t> </a:t>
            </a:r>
            <a:r>
              <a:rPr lang="en-US" dirty="0" err="1" smtClean="0"/>
              <a:t>maso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 </a:t>
            </a:r>
            <a:r>
              <a:rPr lang="en-US" dirty="0" err="1"/>
              <a:t>stroužky</a:t>
            </a:r>
            <a:r>
              <a:rPr lang="en-US" dirty="0"/>
              <a:t> </a:t>
            </a:r>
            <a:r>
              <a:rPr lang="en-US" dirty="0" err="1"/>
              <a:t>česneku</a:t>
            </a:r>
            <a:r>
              <a:rPr lang="en-US" dirty="0"/>
              <a:t>, </a:t>
            </a:r>
            <a:r>
              <a:rPr lang="en-US" dirty="0" err="1" smtClean="0"/>
              <a:t>nasekané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 </a:t>
            </a:r>
            <a:r>
              <a:rPr lang="en-US" dirty="0" err="1" smtClean="0"/>
              <a:t>lžíce</a:t>
            </a:r>
            <a:r>
              <a:rPr lang="en-US" dirty="0" smtClean="0"/>
              <a:t> </a:t>
            </a:r>
            <a:r>
              <a:rPr lang="en-US" dirty="0" err="1" smtClean="0"/>
              <a:t>sojov</a:t>
            </a:r>
            <a:r>
              <a:rPr lang="cs-CZ" dirty="0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omáčk</a:t>
            </a:r>
            <a:r>
              <a:rPr lang="cs-CZ" dirty="0" smtClean="0"/>
              <a:t>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</a:t>
            </a:r>
            <a:r>
              <a:rPr lang="cs-CZ" dirty="0" err="1" smtClean="0"/>
              <a:t>ůl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čerstvě</a:t>
            </a:r>
            <a:r>
              <a:rPr lang="en-US" dirty="0" smtClean="0"/>
              <a:t> </a:t>
            </a:r>
            <a:r>
              <a:rPr lang="en-US" dirty="0" err="1" smtClean="0"/>
              <a:t>mlet</a:t>
            </a:r>
            <a:r>
              <a:rPr lang="cs-CZ" dirty="0" smtClean="0"/>
              <a:t>ý</a:t>
            </a:r>
            <a:r>
              <a:rPr lang="en-US" dirty="0" smtClean="0"/>
              <a:t> </a:t>
            </a:r>
            <a:r>
              <a:rPr lang="en-US" dirty="0" err="1" smtClean="0"/>
              <a:t>čern</a:t>
            </a:r>
            <a:r>
              <a:rPr lang="cs-CZ" dirty="0" smtClean="0"/>
              <a:t>ý</a:t>
            </a:r>
            <a:r>
              <a:rPr lang="en-US" dirty="0" smtClean="0"/>
              <a:t> </a:t>
            </a:r>
            <a:r>
              <a:rPr lang="en-US" dirty="0" err="1" smtClean="0"/>
              <a:t>pepř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4 </a:t>
            </a:r>
            <a:r>
              <a:rPr lang="en-US" dirty="0" err="1"/>
              <a:t>plátky</a:t>
            </a:r>
            <a:r>
              <a:rPr lang="en-US" dirty="0"/>
              <a:t> </a:t>
            </a:r>
            <a:r>
              <a:rPr lang="en-US" dirty="0" err="1"/>
              <a:t>sýra</a:t>
            </a:r>
            <a:r>
              <a:rPr lang="en-US" dirty="0"/>
              <a:t> </a:t>
            </a:r>
            <a:r>
              <a:rPr lang="en-US" dirty="0" err="1" smtClean="0"/>
              <a:t>čedar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4 </a:t>
            </a:r>
            <a:r>
              <a:rPr lang="en-US" dirty="0" err="1"/>
              <a:t>hamburgerové</a:t>
            </a:r>
            <a:r>
              <a:rPr lang="en-US" dirty="0"/>
              <a:t> </a:t>
            </a:r>
            <a:r>
              <a:rPr lang="cs-CZ" dirty="0" smtClean="0"/>
              <a:t>bulky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Majonéza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Salát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Nakrájená</a:t>
            </a:r>
            <a:r>
              <a:rPr lang="en-US" dirty="0" smtClean="0"/>
              <a:t> </a:t>
            </a:r>
            <a:r>
              <a:rPr lang="en-US" dirty="0" err="1" smtClean="0"/>
              <a:t>rajčata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Na </a:t>
            </a:r>
            <a:r>
              <a:rPr lang="en-US" dirty="0" err="1"/>
              <a:t>tenké</a:t>
            </a:r>
            <a:r>
              <a:rPr lang="en-US" dirty="0"/>
              <a:t> </a:t>
            </a:r>
            <a:r>
              <a:rPr lang="en-US" dirty="0" err="1"/>
              <a:t>plátky</a:t>
            </a:r>
            <a:r>
              <a:rPr lang="en-US" dirty="0"/>
              <a:t> </a:t>
            </a:r>
            <a:r>
              <a:rPr lang="en-US" dirty="0" err="1"/>
              <a:t>nakrájená</a:t>
            </a:r>
            <a:r>
              <a:rPr lang="en-US" dirty="0"/>
              <a:t> </a:t>
            </a:r>
            <a:r>
              <a:rPr lang="en-US" dirty="0" err="1"/>
              <a:t>cibule</a:t>
            </a:r>
            <a:endParaRPr lang="en-US" b="0" i="0" dirty="0"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470804" y="1927752"/>
            <a:ext cx="333099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en-US" dirty="0"/>
              <a:t> </a:t>
            </a:r>
            <a:r>
              <a:rPr lang="en-US" dirty="0" smtClean="0"/>
              <a:t>V</a:t>
            </a:r>
            <a:r>
              <a:rPr lang="cs-CZ" dirty="0" smtClean="0"/>
              <a:t>e větší míse</a:t>
            </a:r>
            <a:r>
              <a:rPr lang="en-US" dirty="0" smtClean="0"/>
              <a:t> </a:t>
            </a:r>
            <a:r>
              <a:rPr lang="en-US" dirty="0" err="1"/>
              <a:t>smíchejte</a:t>
            </a:r>
            <a:r>
              <a:rPr lang="en-US" dirty="0"/>
              <a:t> </a:t>
            </a:r>
            <a:r>
              <a:rPr lang="en-US" dirty="0" err="1"/>
              <a:t>hovězí</a:t>
            </a:r>
            <a:r>
              <a:rPr lang="en-US" dirty="0"/>
              <a:t> </a:t>
            </a:r>
            <a:r>
              <a:rPr lang="en-US" dirty="0" err="1"/>
              <a:t>maso</a:t>
            </a:r>
            <a:r>
              <a:rPr lang="en-US" dirty="0"/>
              <a:t>, </a:t>
            </a:r>
            <a:r>
              <a:rPr lang="en-US" dirty="0" err="1"/>
              <a:t>česnek</a:t>
            </a:r>
            <a:r>
              <a:rPr lang="en-US" dirty="0"/>
              <a:t> a </a:t>
            </a:r>
            <a:r>
              <a:rPr lang="en-US" dirty="0" err="1"/>
              <a:t>sójovou</a:t>
            </a:r>
            <a:r>
              <a:rPr lang="en-US" dirty="0"/>
              <a:t> </a:t>
            </a:r>
            <a:r>
              <a:rPr lang="en-US" dirty="0" err="1"/>
              <a:t>omáčku</a:t>
            </a:r>
            <a:r>
              <a:rPr lang="en-US" dirty="0"/>
              <a:t>. </a:t>
            </a:r>
            <a:r>
              <a:rPr lang="en-US" dirty="0" err="1"/>
              <a:t>Vytvarujte</a:t>
            </a:r>
            <a:r>
              <a:rPr lang="en-US" dirty="0"/>
              <a:t> 4 </a:t>
            </a:r>
            <a:r>
              <a:rPr lang="en-US" dirty="0" err="1" smtClean="0"/>
              <a:t>placičky</a:t>
            </a:r>
            <a:r>
              <a:rPr lang="en-US" dirty="0" smtClean="0"/>
              <a:t>. </a:t>
            </a:r>
            <a:r>
              <a:rPr lang="en-US" dirty="0" err="1"/>
              <a:t>Obě</a:t>
            </a:r>
            <a:r>
              <a:rPr lang="en-US" dirty="0"/>
              <a:t> </a:t>
            </a:r>
            <a:r>
              <a:rPr lang="en-US" dirty="0" err="1"/>
              <a:t>strany</a:t>
            </a:r>
            <a:r>
              <a:rPr lang="en-US" dirty="0"/>
              <a:t> </a:t>
            </a:r>
            <a:r>
              <a:rPr lang="cs-CZ" dirty="0" smtClean="0"/>
              <a:t>osolte a o</a:t>
            </a:r>
            <a:r>
              <a:rPr lang="en-US" dirty="0" err="1" smtClean="0"/>
              <a:t>pepře</a:t>
            </a:r>
            <a:r>
              <a:rPr lang="cs-CZ" dirty="0" err="1" smtClean="0"/>
              <a:t>te</a:t>
            </a:r>
            <a:r>
              <a:rPr lang="en-US" dirty="0" smtClean="0"/>
              <a:t>.</a:t>
            </a:r>
            <a:endParaRPr lang="cs-CZ" dirty="0" smtClean="0"/>
          </a:p>
          <a:p>
            <a:pPr>
              <a:buFont typeface="+mj-lt"/>
              <a:buAutoNum type="arabicPeriod"/>
            </a:pPr>
            <a:r>
              <a:rPr lang="cs-CZ" dirty="0"/>
              <a:t> </a:t>
            </a:r>
            <a:r>
              <a:rPr lang="en-US" dirty="0" err="1" smtClean="0"/>
              <a:t>Vložte</a:t>
            </a:r>
            <a:r>
              <a:rPr lang="en-US" dirty="0" smtClean="0"/>
              <a:t> </a:t>
            </a:r>
            <a:r>
              <a:rPr lang="cs-CZ" dirty="0" smtClean="0"/>
              <a:t>vždy </a:t>
            </a:r>
            <a:r>
              <a:rPr lang="en-US" dirty="0" smtClean="0"/>
              <a:t>2 </a:t>
            </a:r>
            <a:r>
              <a:rPr lang="en-US" dirty="0" err="1"/>
              <a:t>placičky</a:t>
            </a:r>
            <a:r>
              <a:rPr lang="en-US" dirty="0"/>
              <a:t> do </a:t>
            </a:r>
            <a:r>
              <a:rPr lang="en-US" dirty="0" err="1" smtClean="0"/>
              <a:t>horkovzdušné</a:t>
            </a:r>
            <a:r>
              <a:rPr lang="en-US" dirty="0" smtClean="0"/>
              <a:t> </a:t>
            </a:r>
            <a:r>
              <a:rPr lang="en-US" dirty="0" err="1" smtClean="0"/>
              <a:t>fritézy</a:t>
            </a:r>
            <a:r>
              <a:rPr lang="en-US" dirty="0" smtClean="0"/>
              <a:t> </a:t>
            </a:r>
            <a:r>
              <a:rPr lang="en-US" dirty="0"/>
              <a:t>a </a:t>
            </a:r>
            <a:r>
              <a:rPr lang="en-US" dirty="0" err="1"/>
              <a:t>pečte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190 °C 4 </a:t>
            </a:r>
            <a:r>
              <a:rPr lang="en-US" dirty="0" err="1"/>
              <a:t>minuty</a:t>
            </a:r>
            <a:r>
              <a:rPr lang="en-US" dirty="0"/>
              <a:t> z </a:t>
            </a:r>
            <a:r>
              <a:rPr lang="en-US" dirty="0" err="1"/>
              <a:t>každé</a:t>
            </a:r>
            <a:r>
              <a:rPr lang="en-US" dirty="0"/>
              <a:t> </a:t>
            </a:r>
            <a:r>
              <a:rPr lang="en-US" dirty="0" err="1"/>
              <a:t>strany</a:t>
            </a:r>
            <a:r>
              <a:rPr lang="en-US" dirty="0"/>
              <a:t> </a:t>
            </a:r>
            <a:r>
              <a:rPr lang="cs-CZ" dirty="0" smtClean="0"/>
              <a:t>pro</a:t>
            </a:r>
            <a:r>
              <a:rPr lang="en-US" dirty="0" smtClean="0"/>
              <a:t> </a:t>
            </a:r>
            <a:r>
              <a:rPr lang="en-US" dirty="0" err="1" smtClean="0"/>
              <a:t>střední</a:t>
            </a:r>
            <a:r>
              <a:rPr lang="cs-CZ" dirty="0" smtClean="0"/>
              <a:t> propečení</a:t>
            </a:r>
            <a:r>
              <a:rPr lang="en-US" dirty="0" smtClean="0"/>
              <a:t>. </a:t>
            </a:r>
            <a:r>
              <a:rPr lang="cs-CZ" dirty="0" smtClean="0"/>
              <a:t>Po vyjmutí z fritézy</a:t>
            </a:r>
            <a:r>
              <a:rPr lang="en-US" dirty="0" smtClean="0"/>
              <a:t> </a:t>
            </a:r>
            <a:r>
              <a:rPr lang="en-US" dirty="0" err="1"/>
              <a:t>ihned</a:t>
            </a:r>
            <a:r>
              <a:rPr lang="en-US" dirty="0"/>
              <a:t> </a:t>
            </a:r>
            <a:r>
              <a:rPr lang="en-US" dirty="0" err="1" smtClean="0"/>
              <a:t>pokla</a:t>
            </a:r>
            <a:r>
              <a:rPr lang="cs-CZ" dirty="0" err="1" smtClean="0"/>
              <a:t>ďte</a:t>
            </a:r>
            <a:r>
              <a:rPr lang="en-US" dirty="0" smtClean="0"/>
              <a:t> </a:t>
            </a:r>
            <a:r>
              <a:rPr lang="en-US" dirty="0" err="1"/>
              <a:t>plátkem</a:t>
            </a:r>
            <a:r>
              <a:rPr lang="en-US" dirty="0"/>
              <a:t> </a:t>
            </a:r>
            <a:r>
              <a:rPr lang="en-US" dirty="0" err="1"/>
              <a:t>sýra</a:t>
            </a:r>
            <a:r>
              <a:rPr lang="en-US" dirty="0"/>
              <a:t>. </a:t>
            </a:r>
            <a:r>
              <a:rPr lang="en-US" dirty="0" err="1"/>
              <a:t>Opakujte</a:t>
            </a:r>
            <a:r>
              <a:rPr lang="en-US" dirty="0"/>
              <a:t> se </a:t>
            </a:r>
            <a:r>
              <a:rPr lang="en-US" dirty="0" err="1"/>
              <a:t>zbývajícími</a:t>
            </a:r>
            <a:r>
              <a:rPr lang="en-US" dirty="0"/>
              <a:t> 2 </a:t>
            </a:r>
            <a:r>
              <a:rPr lang="en-US" dirty="0" err="1" smtClean="0"/>
              <a:t>placičkami</a:t>
            </a:r>
            <a:r>
              <a:rPr lang="en-US" dirty="0" smtClean="0"/>
              <a:t>.</a:t>
            </a:r>
            <a:endParaRPr lang="cs-CZ" dirty="0" smtClean="0"/>
          </a:p>
          <a:p>
            <a:pPr>
              <a:buFont typeface="+mj-lt"/>
              <a:buAutoNum type="arabicPeriod"/>
            </a:pPr>
            <a:r>
              <a:rPr lang="cs-CZ" dirty="0"/>
              <a:t> B</a:t>
            </a:r>
            <a:r>
              <a:rPr lang="en-US" dirty="0" smtClean="0"/>
              <a:t>u</a:t>
            </a:r>
            <a:r>
              <a:rPr lang="cs-CZ" dirty="0" smtClean="0"/>
              <a:t>l</a:t>
            </a:r>
            <a:r>
              <a:rPr lang="en-US" dirty="0" err="1" smtClean="0"/>
              <a:t>ky</a:t>
            </a:r>
            <a:r>
              <a:rPr lang="en-US" dirty="0" smtClean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hamburgery</a:t>
            </a:r>
            <a:r>
              <a:rPr lang="en-US" dirty="0"/>
              <a:t> </a:t>
            </a:r>
            <a:r>
              <a:rPr lang="en-US" dirty="0" err="1"/>
              <a:t>potřete</a:t>
            </a:r>
            <a:r>
              <a:rPr lang="en-US" dirty="0"/>
              <a:t> </a:t>
            </a:r>
            <a:r>
              <a:rPr lang="en-US" dirty="0" err="1"/>
              <a:t>majonézou</a:t>
            </a:r>
            <a:r>
              <a:rPr lang="en-US" dirty="0"/>
              <a:t> a </a:t>
            </a:r>
            <a:r>
              <a:rPr lang="cs-CZ" dirty="0" smtClean="0"/>
              <a:t>poklaďte</a:t>
            </a:r>
            <a:r>
              <a:rPr lang="en-US" dirty="0" smtClean="0"/>
              <a:t> </a:t>
            </a:r>
            <a:r>
              <a:rPr lang="en-US" dirty="0" err="1" smtClean="0"/>
              <a:t>salát</a:t>
            </a:r>
            <a:r>
              <a:rPr lang="cs-CZ" dirty="0" err="1" smtClean="0"/>
              <a:t>em</a:t>
            </a:r>
            <a:r>
              <a:rPr lang="en-US" dirty="0" smtClean="0"/>
              <a:t>,</a:t>
            </a:r>
            <a:r>
              <a:rPr lang="cs-CZ" dirty="0"/>
              <a:t> </a:t>
            </a:r>
            <a:r>
              <a:rPr lang="cs-CZ" dirty="0" smtClean="0"/>
              <a:t>poté vložte masové </a:t>
            </a:r>
            <a:r>
              <a:rPr lang="en-US" dirty="0" err="1" smtClean="0"/>
              <a:t>placičky</a:t>
            </a:r>
            <a:r>
              <a:rPr lang="cs-CZ" dirty="0" smtClean="0"/>
              <a:t> a navrch plátky</a:t>
            </a:r>
            <a:r>
              <a:rPr lang="en-US" dirty="0" smtClean="0"/>
              <a:t> </a:t>
            </a:r>
            <a:r>
              <a:rPr lang="en-US" dirty="0" err="1" smtClean="0"/>
              <a:t>rajčat</a:t>
            </a:r>
            <a:r>
              <a:rPr lang="en-US" dirty="0" smtClean="0"/>
              <a:t> </a:t>
            </a:r>
            <a:r>
              <a:rPr lang="en-US" dirty="0"/>
              <a:t>a </a:t>
            </a:r>
            <a:r>
              <a:rPr lang="en-US" dirty="0" err="1" smtClean="0"/>
              <a:t>cibul</a:t>
            </a:r>
            <a:r>
              <a:rPr lang="cs-CZ" dirty="0" smtClean="0"/>
              <a:t>e</a:t>
            </a:r>
            <a:r>
              <a:rPr lang="en-US" dirty="0" smtClean="0"/>
              <a:t>.</a:t>
            </a:r>
            <a:endParaRPr lang="en-US" b="0" i="0" dirty="0">
              <a:effectLst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662916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cap="all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porce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30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4" name="Εικόνα 3" descr="Εικόνα που περιέχει φαγητό, σάντουιτς, σνακ&#10;&#10;Περιγραφή που δημιουργήθηκε αυτόματα">
            <a:extLst>
              <a:ext uri="{FF2B5EF4-FFF2-40B4-BE49-F238E27FC236}">
                <a16:creationId xmlns:a16="http://schemas.microsoft.com/office/drawing/2014/main" id="{E4E8B607-8240-5BCC-4ADD-C9124A678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92" y="1420147"/>
            <a:ext cx="4167034" cy="416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29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412066" y="525742"/>
            <a:ext cx="43565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rgbClr val="000000"/>
                </a:solidFill>
                <a:effectLst/>
              </a:rPr>
              <a:t>Pizza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5097089" y="1800562"/>
            <a:ext cx="3024356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2 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balení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těsta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pizzu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lžíce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extra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panensk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ého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olivov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ého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olej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1/3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hrnku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drcených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rajčat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stroužek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česneku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nasekaného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lžičky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oregan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ůl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erstvě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mlet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ý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čern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ý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pepř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230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g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mozzarelly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nakrájené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7 cm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plátky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Listy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bazalky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k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podávání</a:t>
            </a:r>
            <a:endParaRPr lang="en-US" sz="160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141110" y="1800562"/>
            <a:ext cx="3746090" cy="4755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a vále posypaném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moukou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vytvarujte z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těsta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placku</a:t>
            </a:r>
            <a:r>
              <a:rPr lang="cs-CZ" sz="1500" dirty="0">
                <a:latin typeface="Calibri" panose="020F0502020204030204" pitchFamily="34" charset="0"/>
                <a:cs typeface="Calibri" panose="020F0502020204030204" pitchFamily="34" charset="0"/>
              </a:rPr>
              <a:t> o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průměr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asi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20 cm (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nebo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o něco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menší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než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nádoba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fritézy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Opakujte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s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druh</a:t>
            </a:r>
            <a:r>
              <a:rPr lang="cs-CZ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ým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těst</a:t>
            </a:r>
            <a:r>
              <a:rPr lang="cs-CZ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Obě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potřete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olivovým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olejem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jednu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přesuňte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olejem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nahoru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na rošt</a:t>
            </a:r>
            <a:r>
              <a:rPr lang="cs-CZ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fritézy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5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střední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misce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promíchejte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drcená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rajčata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česnek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a oregano a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dochuťte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solí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pepřem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. Na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střed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vyváleného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těsta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pizzu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naneste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lžící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polovinu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rajčatové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směsi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poté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rozetřete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stejnoměrné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vrstvy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tak, aby zůstaly cca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2 cm 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holé vnější okraje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5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cs-CZ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oklaďte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polovin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u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plátků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mozzarelly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a pečte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při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200 °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12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minut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nebo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dokud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okraje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nezezlátn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sýr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neroz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teče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5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Vyjměte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první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pizzu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z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fritézy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pomocí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párů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kleští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ozdobte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lístky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bazalky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Stejným postupem připravte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cs-CZ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pečt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druhou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pizzu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ozdobte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podávejte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5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909103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porce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4" name="Εικόνα 3" descr="Εικόνα που περιέχει φαγητό, ξύλινος, κομμάτι, φέτα&#10;&#10;Περιγραφή που δημιουργήθηκε αυτόματα">
            <a:extLst>
              <a:ext uri="{FF2B5EF4-FFF2-40B4-BE49-F238E27FC236}">
                <a16:creationId xmlns:a16="http://schemas.microsoft.com/office/drawing/2014/main" id="{CA15E2E5-749B-AB1E-4E2B-97EDB6C5D9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11" y="1048962"/>
            <a:ext cx="3570690" cy="535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74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412066" y="525742"/>
            <a:ext cx="43565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i="1" dirty="0" smtClean="0">
                <a:solidFill>
                  <a:srgbClr val="000000"/>
                </a:solidFill>
                <a:effectLst/>
              </a:rPr>
              <a:t>Kuřecí prsa plněná špenátem</a:t>
            </a:r>
            <a:endParaRPr lang="en-US" sz="28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5097089" y="1800562"/>
            <a:ext cx="2749053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55</a:t>
            </a:r>
            <a:r>
              <a:rPr lang="cs-CZ" sz="1600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 </a:t>
            </a:r>
            <a:r>
              <a:rPr lang="cs-CZ" sz="1600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smetanového sýra, při pokojové teplotě</a:t>
            </a:r>
            <a:endParaRPr lang="en-US" sz="1600" i="0" dirty="0" smtClean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55</a:t>
            </a:r>
            <a:r>
              <a:rPr lang="cs-CZ" sz="1600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 kozího sýra, při pokojové teplotě</a:t>
            </a:r>
            <a:endParaRPr lang="en-US" sz="1600" i="0" dirty="0" smtClean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cs-CZ" sz="1600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stroužky česneku, namleté</a:t>
            </a:r>
            <a:endParaRPr lang="en-US" sz="1600" i="0" dirty="0" smtClean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žička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jemně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nastrouhan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citronov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kůr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Sůl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Čerstvě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mletý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černý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pepř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Olivový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olej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spreji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140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g baby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špenátu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kuřecí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prsa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bez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kůže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kostí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1/2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lžičky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chilli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práš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ku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003458" y="1800562"/>
            <a:ext cx="3991897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 smtClean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misce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smíchejte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smetanový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sýr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kozí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sýr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česnek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citronovou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kůru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1/4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lžičky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soli a 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trochu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mlet</a:t>
            </a:r>
            <a:r>
              <a:rPr lang="cs-CZ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ého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pepř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5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Nádobu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fritézy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lehce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potřete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sprejem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vaření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Rozložte špenát na rošt a</a:t>
            </a:r>
            <a:r>
              <a:rPr lang="cs-CZ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peč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při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200 °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asi 4 minuty,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dokud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špenát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nezvadne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některé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listy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mohou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začít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schnout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nevadí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V polovině doby pečení otočte. Přidejte špenát </a:t>
            </a:r>
            <a:r>
              <a:rPr lang="cs-CZ" sz="1500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sýrové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směsi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promíchejte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5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Ostrým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nožem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udělejte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každého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kuřecího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prs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kapsu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dejte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pozor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abyste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neprořízli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maso naskrz)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Kapsičky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naplňte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špenátovou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směsí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Maso navrch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okořeňte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chilli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práškem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3/4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lžičk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soli a 1/4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lžičk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pepře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Rozložte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kuře</a:t>
            </a:r>
            <a:r>
              <a:rPr lang="cs-CZ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cí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prsa na rošt</a:t>
            </a:r>
            <a:r>
              <a:rPr lang="cs-CZ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5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eč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při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180 °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C 16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20 </a:t>
            </a:r>
            <a:r>
              <a:rPr lang="en-US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minut</a:t>
            </a:r>
            <a:r>
              <a:rPr lang="cs-CZ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, v polovině pečení otočte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600" b="0" i="0" dirty="0">
              <a:solidFill>
                <a:srgbClr val="000000"/>
              </a:solidFill>
              <a:effectLst/>
              <a:latin typeface="Charter"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9366913"/>
              </p:ext>
            </p:extLst>
          </p:nvPr>
        </p:nvGraphicFramePr>
        <p:xfrm>
          <a:off x="5614219" y="397034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23808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porce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30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3" name="Εικόνα 2" descr="Εικόνα που περιέχει φαγητό, πιάτο, κρέας, γεύμα&#10;&#10;Περιγραφή που δημιουργήθηκε αυτόματα">
            <a:extLst>
              <a:ext uri="{FF2B5EF4-FFF2-40B4-BE49-F238E27FC236}">
                <a16:creationId xmlns:a16="http://schemas.microsoft.com/office/drawing/2014/main" id="{8D8B6147-D41F-C34E-2553-50C93A9D8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6" y="1567769"/>
            <a:ext cx="4356580" cy="354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00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429272" y="692963"/>
            <a:ext cx="43565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rgbClr val="000000"/>
                </a:solidFill>
                <a:effectLst/>
              </a:rPr>
              <a:t>Steak Bites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5097089" y="1800562"/>
            <a:ext cx="2749053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450 g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steaku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nakráj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eného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kostky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polévková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lžíce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worcestrov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omáčk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lžičky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čerstvě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mlet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ého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čern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ého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pepř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1/2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lžičky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s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oli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1/2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šálk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másla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stroužků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česneku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nasekaných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nadrobno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lžičky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nebo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více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jemně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nasekan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čerstv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petrželk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endParaRPr lang="en-US" sz="160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003458" y="1800562"/>
            <a:ext cx="3991897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cs typeface="Calibri" panose="020F0502020204030204" pitchFamily="34" charset="0"/>
              </a:rPr>
              <a:t>Předehřejte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cs typeface="Calibri" panose="020F0502020204030204" pitchFamily="34" charset="0"/>
              </a:rPr>
              <a:t>fritézu</a:t>
            </a:r>
            <a:r>
              <a:rPr lang="en-US" sz="1500" dirty="0" smtClean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cs typeface="Calibri" panose="020F0502020204030204" pitchFamily="34" charset="0"/>
              </a:rPr>
              <a:t>na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 200 °C </a:t>
            </a:r>
            <a:r>
              <a:rPr lang="en-US" sz="1500" dirty="0" err="1">
                <a:solidFill>
                  <a:srgbClr val="000000"/>
                </a:solidFill>
                <a:cs typeface="Calibri" panose="020F0502020204030204" pitchFamily="34" charset="0"/>
              </a:rPr>
              <a:t>po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cs typeface="Calibri" panose="020F0502020204030204" pitchFamily="34" charset="0"/>
              </a:rPr>
              <a:t>dobu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 5 </a:t>
            </a:r>
            <a:r>
              <a:rPr lang="en-US" sz="1500" dirty="0" err="1">
                <a:solidFill>
                  <a:srgbClr val="000000"/>
                </a:solidFill>
                <a:cs typeface="Calibri" panose="020F0502020204030204" pitchFamily="34" charset="0"/>
              </a:rPr>
              <a:t>minut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. </a:t>
            </a:r>
            <a:r>
              <a:rPr lang="en-US" sz="1500" dirty="0" err="1">
                <a:solidFill>
                  <a:srgbClr val="000000"/>
                </a:solidFill>
                <a:cs typeface="Calibri" panose="020F0502020204030204" pitchFamily="34" charset="0"/>
              </a:rPr>
              <a:t>Mezitím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cs-CZ" sz="1500" dirty="0" smtClean="0">
                <a:solidFill>
                  <a:srgbClr val="000000"/>
                </a:solidFill>
                <a:cs typeface="Calibri" panose="020F0502020204030204" pitchFamily="34" charset="0"/>
              </a:rPr>
              <a:t>ve</a:t>
            </a:r>
            <a:r>
              <a:rPr lang="en-US" sz="1500" dirty="0" smtClean="0">
                <a:solidFill>
                  <a:srgbClr val="000000"/>
                </a:solidFill>
                <a:cs typeface="Calibri" panose="020F0502020204030204" pitchFamily="34" charset="0"/>
              </a:rPr>
              <a:t> v</a:t>
            </a:r>
            <a:r>
              <a:rPr lang="cs-CZ" sz="1500" dirty="0" err="1" smtClean="0">
                <a:solidFill>
                  <a:srgbClr val="000000"/>
                </a:solidFill>
                <a:cs typeface="Calibri" panose="020F0502020204030204" pitchFamily="34" charset="0"/>
              </a:rPr>
              <a:t>ětší</a:t>
            </a:r>
            <a:r>
              <a:rPr lang="en-US" sz="1500" dirty="0" smtClean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cs typeface="Calibri" panose="020F0502020204030204" pitchFamily="34" charset="0"/>
              </a:rPr>
              <a:t>mís</a:t>
            </a:r>
            <a:r>
              <a:rPr lang="cs-CZ" sz="1500" dirty="0" smtClean="0">
                <a:solidFill>
                  <a:srgbClr val="000000"/>
                </a:solidFill>
                <a:cs typeface="Calibri" panose="020F0502020204030204" pitchFamily="34" charset="0"/>
              </a:rPr>
              <a:t>e smíchejte</a:t>
            </a:r>
            <a:r>
              <a:rPr lang="en-US" sz="1500" dirty="0" smtClean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cs-CZ" sz="1500" dirty="0" smtClean="0">
                <a:solidFill>
                  <a:srgbClr val="000000"/>
                </a:solidFill>
                <a:cs typeface="Calibri" panose="020F0502020204030204" pitchFamily="34" charset="0"/>
              </a:rPr>
              <a:t>kousky </a:t>
            </a:r>
            <a:r>
              <a:rPr lang="en-US" sz="1500" dirty="0" smtClean="0">
                <a:solidFill>
                  <a:srgbClr val="000000"/>
                </a:solidFill>
                <a:cs typeface="Calibri" panose="020F0502020204030204" pitchFamily="34" charset="0"/>
              </a:rPr>
              <a:t>steak</a:t>
            </a:r>
            <a:r>
              <a:rPr lang="cs-CZ" sz="1500" dirty="0" smtClean="0">
                <a:solidFill>
                  <a:srgbClr val="000000"/>
                </a:solidFill>
                <a:cs typeface="Calibri" panose="020F0502020204030204" pitchFamily="34" charset="0"/>
              </a:rPr>
              <a:t>u</a:t>
            </a:r>
            <a:r>
              <a:rPr lang="en-US" sz="1500" dirty="0" smtClean="0">
                <a:solidFill>
                  <a:srgbClr val="000000"/>
                </a:solidFill>
                <a:cs typeface="Calibri" panose="020F0502020204030204" pitchFamily="34" charset="0"/>
              </a:rPr>
              <a:t>,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worcestrov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cs typeface="Calibri" panose="020F0502020204030204" pitchFamily="34" charset="0"/>
              </a:rPr>
              <a:t>omáčku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, </a:t>
            </a:r>
            <a:r>
              <a:rPr lang="en-US" sz="1500" dirty="0" err="1">
                <a:solidFill>
                  <a:srgbClr val="000000"/>
                </a:solidFill>
                <a:cs typeface="Calibri" panose="020F0502020204030204" pitchFamily="34" charset="0"/>
              </a:rPr>
              <a:t>pepř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 a 2 </a:t>
            </a:r>
            <a:r>
              <a:rPr lang="en-US" sz="1500" dirty="0" err="1">
                <a:solidFill>
                  <a:srgbClr val="000000"/>
                </a:solidFill>
                <a:cs typeface="Calibri" panose="020F0502020204030204" pitchFamily="34" charset="0"/>
              </a:rPr>
              <a:t>lžičky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cs typeface="Calibri" panose="020F0502020204030204" pitchFamily="34" charset="0"/>
              </a:rPr>
              <a:t>soli.</a:t>
            </a:r>
            <a:endParaRPr lang="cs-CZ" sz="1500" dirty="0" smtClean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5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cs-CZ" sz="1400" dirty="0"/>
              <a:t>Rozložte </a:t>
            </a:r>
            <a:r>
              <a:rPr lang="cs-CZ" sz="1400" dirty="0" smtClean="0"/>
              <a:t>kousky steaku </a:t>
            </a:r>
            <a:r>
              <a:rPr lang="cs-CZ" sz="1400" dirty="0"/>
              <a:t>v jedné vrstvě na rošt fritézy a pečte postupně po várkách</a:t>
            </a:r>
            <a:r>
              <a:rPr lang="en-US" sz="1400" dirty="0"/>
              <a:t> </a:t>
            </a:r>
            <a:r>
              <a:rPr lang="en-US" sz="1400" dirty="0" smtClean="0"/>
              <a:t>p</a:t>
            </a:r>
            <a:r>
              <a:rPr lang="cs-CZ" sz="1400" dirty="0" smtClean="0"/>
              <a:t>o dobu 2</a:t>
            </a:r>
            <a:r>
              <a:rPr lang="en-US" sz="1400" dirty="0" smtClean="0"/>
              <a:t> </a:t>
            </a:r>
            <a:r>
              <a:rPr lang="en-US" sz="1400" dirty="0" err="1"/>
              <a:t>minut</a:t>
            </a:r>
            <a:r>
              <a:rPr lang="en-US" sz="1400" dirty="0"/>
              <a:t>,</a:t>
            </a:r>
            <a:r>
              <a:rPr lang="cs-CZ" sz="1400" dirty="0"/>
              <a:t> </a:t>
            </a:r>
            <a:r>
              <a:rPr lang="cs-CZ" sz="1400" dirty="0" smtClean="0"/>
              <a:t>poté otočte a pečte další 1-2 minuty, dokud nebudou středně propečené, </a:t>
            </a:r>
            <a:r>
              <a:rPr lang="en-US" sz="1400" dirty="0" err="1">
                <a:solidFill>
                  <a:srgbClr val="000000"/>
                </a:solidFill>
                <a:cs typeface="Calibri" panose="020F0502020204030204" pitchFamily="34" charset="0"/>
              </a:rPr>
              <a:t>nebo</a:t>
            </a:r>
            <a: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cs-CZ" sz="1400" dirty="0" smtClean="0">
                <a:solidFill>
                  <a:srgbClr val="000000"/>
                </a:solidFill>
                <a:cs typeface="Calibri" panose="020F0502020204030204" pitchFamily="34" charset="0"/>
              </a:rPr>
              <a:t>déle </a:t>
            </a:r>
            <a:r>
              <a:rPr lang="en-US" sz="1400" dirty="0" smtClean="0">
                <a:solidFill>
                  <a:srgbClr val="000000"/>
                </a:solidFill>
                <a:cs typeface="Calibri" panose="020F0502020204030204" pitchFamily="34" charset="0"/>
              </a:rPr>
              <a:t>do </a:t>
            </a:r>
            <a:r>
              <a:rPr lang="en-US" sz="1400" dirty="0" err="1">
                <a:solidFill>
                  <a:srgbClr val="000000"/>
                </a:solidFill>
                <a:cs typeface="Calibri" panose="020F0502020204030204" pitchFamily="34" charset="0"/>
              </a:rPr>
              <a:t>požadovaného</a:t>
            </a:r>
            <a: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cs typeface="Calibri" panose="020F0502020204030204" pitchFamily="34" charset="0"/>
              </a:rPr>
              <a:t>stupně</a:t>
            </a:r>
            <a: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cs typeface="Calibri" panose="020F0502020204030204" pitchFamily="34" charset="0"/>
              </a:rPr>
              <a:t>propečení</a:t>
            </a:r>
            <a:r>
              <a:rPr lang="cs-CZ" sz="1400" dirty="0" smtClean="0"/>
              <a:t>. Hotové kousky s</a:t>
            </a:r>
            <a:r>
              <a:rPr lang="en-US" sz="1500" dirty="0" smtClean="0">
                <a:solidFill>
                  <a:srgbClr val="000000"/>
                </a:solidFill>
                <a:cs typeface="Calibri" panose="020F0502020204030204" pitchFamily="34" charset="0"/>
              </a:rPr>
              <a:t>teak</a:t>
            </a:r>
            <a:r>
              <a:rPr lang="cs-CZ" sz="1500" dirty="0" smtClean="0">
                <a:solidFill>
                  <a:srgbClr val="000000"/>
                </a:solidFill>
                <a:cs typeface="Calibri" panose="020F0502020204030204" pitchFamily="34" charset="0"/>
              </a:rPr>
              <a:t>u</a:t>
            </a:r>
            <a:r>
              <a:rPr lang="en-US" sz="1500" dirty="0" smtClean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cs typeface="Calibri" panose="020F0502020204030204" pitchFamily="34" charset="0"/>
              </a:rPr>
              <a:t>dejte</a:t>
            </a:r>
            <a:r>
              <a:rPr lang="en-US" sz="1500" dirty="0" smtClean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cs typeface="Calibri" panose="020F0502020204030204" pitchFamily="34" charset="0"/>
              </a:rPr>
              <a:t>na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cs typeface="Calibri" panose="020F0502020204030204" pitchFamily="34" charset="0"/>
              </a:rPr>
              <a:t>talíř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 a </a:t>
            </a:r>
            <a:r>
              <a:rPr lang="en-US" sz="1500" dirty="0" err="1">
                <a:solidFill>
                  <a:srgbClr val="000000"/>
                </a:solidFill>
                <a:cs typeface="Calibri" panose="020F0502020204030204" pitchFamily="34" charset="0"/>
              </a:rPr>
              <a:t>udržujte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cs-CZ" sz="1500" dirty="0" smtClean="0">
                <a:solidFill>
                  <a:srgbClr val="000000"/>
                </a:solidFill>
                <a:cs typeface="Calibri" panose="020F0502020204030204" pitchFamily="34" charset="0"/>
              </a:rPr>
              <a:t>v teple</a:t>
            </a:r>
            <a:r>
              <a:rPr lang="en-US" sz="1500" dirty="0" smtClean="0">
                <a:solidFill>
                  <a:srgbClr val="000000"/>
                </a:solidFill>
                <a:cs typeface="Calibri" panose="020F0502020204030204" pitchFamily="34" charset="0"/>
              </a:rPr>
              <a:t>.</a:t>
            </a:r>
            <a:endParaRPr lang="cs-CZ" sz="1500" dirty="0" smtClean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5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cs typeface="Calibri" panose="020F0502020204030204" pitchFamily="34" charset="0"/>
              </a:rPr>
              <a:t>Mezitím</a:t>
            </a:r>
            <a:r>
              <a:rPr lang="en-US" sz="1500" dirty="0" smtClean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v </a:t>
            </a:r>
            <a:r>
              <a:rPr lang="en-US" sz="1500" dirty="0" err="1">
                <a:solidFill>
                  <a:srgbClr val="000000"/>
                </a:solidFill>
                <a:cs typeface="Calibri" panose="020F0502020204030204" pitchFamily="34" charset="0"/>
              </a:rPr>
              <a:t>malém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cs typeface="Calibri" panose="020F0502020204030204" pitchFamily="34" charset="0"/>
              </a:rPr>
              <a:t>hrnci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cs typeface="Calibri" panose="020F0502020204030204" pitchFamily="34" charset="0"/>
              </a:rPr>
              <a:t>na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cs typeface="Calibri" panose="020F0502020204030204" pitchFamily="34" charset="0"/>
              </a:rPr>
              <a:t>středním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cs typeface="Calibri" panose="020F0502020204030204" pitchFamily="34" charset="0"/>
              </a:rPr>
              <a:t>plameni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cs typeface="Calibri" panose="020F0502020204030204" pitchFamily="34" charset="0"/>
              </a:rPr>
              <a:t>rozpus</a:t>
            </a:r>
            <a:r>
              <a:rPr lang="cs-CZ" sz="1500" dirty="0" err="1" smtClean="0">
                <a:solidFill>
                  <a:srgbClr val="000000"/>
                </a:solidFill>
                <a:cs typeface="Calibri" panose="020F0502020204030204" pitchFamily="34" charset="0"/>
              </a:rPr>
              <a:t>ťte</a:t>
            </a:r>
            <a:r>
              <a:rPr lang="en-US" sz="1500" dirty="0" smtClean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2 </a:t>
            </a:r>
            <a:r>
              <a:rPr lang="en-US" sz="1500" dirty="0" err="1">
                <a:solidFill>
                  <a:srgbClr val="000000"/>
                </a:solidFill>
                <a:cs typeface="Calibri" panose="020F0502020204030204" pitchFamily="34" charset="0"/>
              </a:rPr>
              <a:t>lžíce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cs typeface="Calibri" panose="020F0502020204030204" pitchFamily="34" charset="0"/>
              </a:rPr>
              <a:t>másla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. </a:t>
            </a:r>
            <a:r>
              <a:rPr lang="en-US" sz="1500" dirty="0" err="1">
                <a:solidFill>
                  <a:srgbClr val="000000"/>
                </a:solidFill>
                <a:cs typeface="Calibri" panose="020F0502020204030204" pitchFamily="34" charset="0"/>
              </a:rPr>
              <a:t>Vmíchejte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cs typeface="Calibri" panose="020F0502020204030204" pitchFamily="34" charset="0"/>
              </a:rPr>
              <a:t>česnek</a:t>
            </a:r>
            <a:r>
              <a:rPr lang="cs-CZ" sz="1500" dirty="0" smtClean="0">
                <a:solidFill>
                  <a:srgbClr val="000000"/>
                </a:solidFill>
                <a:cs typeface="Calibri" panose="020F0502020204030204" pitchFamily="34" charset="0"/>
              </a:rPr>
              <a:t>,</a:t>
            </a:r>
            <a:r>
              <a:rPr lang="en-US" sz="1500" dirty="0" smtClean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1/2 </a:t>
            </a:r>
            <a:r>
              <a:rPr lang="en-US" sz="1500" dirty="0" err="1">
                <a:solidFill>
                  <a:srgbClr val="000000"/>
                </a:solidFill>
                <a:cs typeface="Calibri" panose="020F0502020204030204" pitchFamily="34" charset="0"/>
              </a:rPr>
              <a:t>lžičky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 soli </a:t>
            </a:r>
            <a:r>
              <a:rPr lang="en-US" sz="1500" dirty="0" smtClean="0">
                <a:solidFill>
                  <a:srgbClr val="000000"/>
                </a:solidFill>
                <a:cs typeface="Calibri" panose="020F0502020204030204" pitchFamily="34" charset="0"/>
              </a:rPr>
              <a:t>a </a:t>
            </a:r>
            <a:r>
              <a:rPr lang="en-US" sz="1500" dirty="0" err="1" smtClean="0">
                <a:solidFill>
                  <a:srgbClr val="000000"/>
                </a:solidFill>
                <a:cs typeface="Calibri" panose="020F0502020204030204" pitchFamily="34" charset="0"/>
              </a:rPr>
              <a:t>mích</a:t>
            </a:r>
            <a:r>
              <a:rPr lang="cs-CZ" sz="1500" dirty="0" err="1" smtClean="0">
                <a:solidFill>
                  <a:srgbClr val="000000"/>
                </a:solidFill>
                <a:cs typeface="Calibri" panose="020F0502020204030204" pitchFamily="34" charset="0"/>
              </a:rPr>
              <a:t>ejte</a:t>
            </a:r>
            <a:r>
              <a:rPr lang="en-US" sz="1500" dirty="0" smtClean="0">
                <a:solidFill>
                  <a:srgbClr val="000000"/>
                </a:solidFill>
                <a:cs typeface="Calibri" panose="020F0502020204030204" pitchFamily="34" charset="0"/>
              </a:rPr>
              <a:t>, </a:t>
            </a:r>
            <a:r>
              <a:rPr lang="en-US" sz="1500" dirty="0" err="1">
                <a:solidFill>
                  <a:srgbClr val="000000"/>
                </a:solidFill>
                <a:cs typeface="Calibri" panose="020F0502020204030204" pitchFamily="34" charset="0"/>
              </a:rPr>
              <a:t>dokud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cs typeface="Calibri" panose="020F0502020204030204" pitchFamily="34" charset="0"/>
              </a:rPr>
              <a:t>nezačne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cs typeface="Calibri" panose="020F0502020204030204" pitchFamily="34" charset="0"/>
              </a:rPr>
              <a:t>prskat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 a </a:t>
            </a:r>
            <a:r>
              <a:rPr lang="en-US" sz="1500" dirty="0" err="1">
                <a:solidFill>
                  <a:srgbClr val="000000"/>
                </a:solidFill>
                <a:cs typeface="Calibri" panose="020F0502020204030204" pitchFamily="34" charset="0"/>
              </a:rPr>
              <a:t>vonět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, </a:t>
            </a:r>
            <a:r>
              <a:rPr lang="en-US" sz="1500" dirty="0" err="1">
                <a:solidFill>
                  <a:srgbClr val="000000"/>
                </a:solidFill>
                <a:cs typeface="Calibri" panose="020F0502020204030204" pitchFamily="34" charset="0"/>
              </a:rPr>
              <a:t>asi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 1 </a:t>
            </a:r>
            <a:r>
              <a:rPr lang="en-US" sz="1500" dirty="0" err="1">
                <a:solidFill>
                  <a:srgbClr val="000000"/>
                </a:solidFill>
                <a:cs typeface="Calibri" panose="020F0502020204030204" pitchFamily="34" charset="0"/>
              </a:rPr>
              <a:t>minutu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. </a:t>
            </a:r>
            <a:r>
              <a:rPr lang="en-US" sz="1500" dirty="0" err="1">
                <a:solidFill>
                  <a:srgbClr val="000000"/>
                </a:solidFill>
                <a:cs typeface="Calibri" panose="020F0502020204030204" pitchFamily="34" charset="0"/>
              </a:rPr>
              <a:t>Přidejte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cs typeface="Calibri" panose="020F0502020204030204" pitchFamily="34" charset="0"/>
              </a:rPr>
              <a:t>zbývajících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 6 </a:t>
            </a:r>
            <a:r>
              <a:rPr lang="en-US" sz="1500" dirty="0" err="1">
                <a:solidFill>
                  <a:srgbClr val="000000"/>
                </a:solidFill>
                <a:cs typeface="Calibri" panose="020F0502020204030204" pitchFamily="34" charset="0"/>
              </a:rPr>
              <a:t>lžic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cs typeface="Calibri" panose="020F0502020204030204" pitchFamily="34" charset="0"/>
              </a:rPr>
              <a:t>másla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 a </a:t>
            </a:r>
            <a:r>
              <a:rPr lang="en-US" sz="1500" dirty="0" err="1">
                <a:solidFill>
                  <a:srgbClr val="000000"/>
                </a:solidFill>
                <a:cs typeface="Calibri" panose="020F0502020204030204" pitchFamily="34" charset="0"/>
              </a:rPr>
              <a:t>míchejte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, </a:t>
            </a:r>
            <a:r>
              <a:rPr lang="en-US" sz="1500" dirty="0" err="1">
                <a:solidFill>
                  <a:srgbClr val="000000"/>
                </a:solidFill>
                <a:cs typeface="Calibri" panose="020F0502020204030204" pitchFamily="34" charset="0"/>
              </a:rPr>
              <a:t>dokud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 se </a:t>
            </a:r>
            <a:r>
              <a:rPr lang="en-US" sz="1500" dirty="0" err="1">
                <a:solidFill>
                  <a:srgbClr val="000000"/>
                </a:solidFill>
                <a:cs typeface="Calibri" panose="020F0502020204030204" pitchFamily="34" charset="0"/>
              </a:rPr>
              <a:t>nerozpustí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, </a:t>
            </a:r>
            <a:r>
              <a:rPr lang="en-US" sz="1500" dirty="0" err="1">
                <a:solidFill>
                  <a:srgbClr val="000000"/>
                </a:solidFill>
                <a:cs typeface="Calibri" panose="020F0502020204030204" pitchFamily="34" charset="0"/>
              </a:rPr>
              <a:t>asi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cs-CZ" sz="1500" dirty="0" smtClean="0">
                <a:solidFill>
                  <a:srgbClr val="000000"/>
                </a:solidFill>
                <a:cs typeface="Calibri" panose="020F0502020204030204" pitchFamily="34" charset="0"/>
              </a:rPr>
              <a:t>další</a:t>
            </a:r>
            <a:r>
              <a:rPr lang="en-US" sz="1500" dirty="0" smtClean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1 </a:t>
            </a:r>
            <a:r>
              <a:rPr lang="en-US" sz="1500" dirty="0" err="1">
                <a:solidFill>
                  <a:srgbClr val="000000"/>
                </a:solidFill>
                <a:cs typeface="Calibri" panose="020F0502020204030204" pitchFamily="34" charset="0"/>
              </a:rPr>
              <a:t>minutu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. </a:t>
            </a:r>
            <a:r>
              <a:rPr lang="en-US" sz="1500" dirty="0" err="1">
                <a:solidFill>
                  <a:srgbClr val="000000"/>
                </a:solidFill>
                <a:cs typeface="Calibri" panose="020F0502020204030204" pitchFamily="34" charset="0"/>
              </a:rPr>
              <a:t>Sundejte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 z </a:t>
            </a:r>
            <a:r>
              <a:rPr lang="en-US" sz="1500" dirty="0" err="1">
                <a:solidFill>
                  <a:srgbClr val="000000"/>
                </a:solidFill>
                <a:cs typeface="Calibri" panose="020F0502020204030204" pitchFamily="34" charset="0"/>
              </a:rPr>
              <a:t>ohně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 a </a:t>
            </a:r>
            <a:r>
              <a:rPr lang="en-US" sz="1500" dirty="0" err="1">
                <a:solidFill>
                  <a:srgbClr val="000000"/>
                </a:solidFill>
                <a:cs typeface="Calibri" panose="020F0502020204030204" pitchFamily="34" charset="0"/>
              </a:rPr>
              <a:t>vmíchejte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cs typeface="Calibri" panose="020F0502020204030204" pitchFamily="34" charset="0"/>
              </a:rPr>
              <a:t>petrželku</a:t>
            </a:r>
            <a:r>
              <a:rPr lang="en-US" sz="1500" dirty="0" smtClean="0">
                <a:solidFill>
                  <a:srgbClr val="000000"/>
                </a:solidFill>
                <a:cs typeface="Calibri" panose="020F0502020204030204" pitchFamily="34" charset="0"/>
              </a:rPr>
              <a:t>.</a:t>
            </a:r>
            <a:endParaRPr lang="cs-CZ" sz="1500" dirty="0" smtClean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5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cs typeface="Calibri" panose="020F0502020204030204" pitchFamily="34" charset="0"/>
              </a:rPr>
              <a:t>Steak </a:t>
            </a:r>
            <a:r>
              <a:rPr lang="en-US" sz="1500" dirty="0" err="1">
                <a:solidFill>
                  <a:srgbClr val="000000"/>
                </a:solidFill>
                <a:cs typeface="Calibri" panose="020F0502020204030204" pitchFamily="34" charset="0"/>
              </a:rPr>
              <a:t>pokapejte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cs typeface="Calibri" panose="020F0502020204030204" pitchFamily="34" charset="0"/>
              </a:rPr>
              <a:t>polovinou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cs typeface="Calibri" panose="020F0502020204030204" pitchFamily="34" charset="0"/>
              </a:rPr>
              <a:t>česnekového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cs typeface="Calibri" panose="020F0502020204030204" pitchFamily="34" charset="0"/>
              </a:rPr>
              <a:t>másla</a:t>
            </a:r>
            <a:r>
              <a:rPr lang="cs-CZ" sz="1500" dirty="0" smtClean="0">
                <a:solidFill>
                  <a:srgbClr val="000000"/>
                </a:solidFill>
                <a:cs typeface="Calibri" panose="020F0502020204030204" pitchFamily="34" charset="0"/>
              </a:rPr>
              <a:t> a posypte </a:t>
            </a:r>
            <a:r>
              <a:rPr lang="en-US" sz="1500" dirty="0" err="1" smtClean="0">
                <a:solidFill>
                  <a:srgbClr val="000000"/>
                </a:solidFill>
                <a:cs typeface="Calibri" panose="020F0502020204030204" pitchFamily="34" charset="0"/>
              </a:rPr>
              <a:t>petržel</a:t>
            </a:r>
            <a:r>
              <a:rPr lang="cs-CZ" sz="1500" dirty="0" err="1" smtClean="0">
                <a:solidFill>
                  <a:srgbClr val="000000"/>
                </a:solidFill>
                <a:cs typeface="Calibri" panose="020F0502020204030204" pitchFamily="34" charset="0"/>
              </a:rPr>
              <a:t>kou</a:t>
            </a:r>
            <a:r>
              <a:rPr lang="en-US" sz="1500" dirty="0" smtClean="0">
                <a:solidFill>
                  <a:srgbClr val="000000"/>
                </a:solidFill>
                <a:cs typeface="Calibri" panose="020F0502020204030204" pitchFamily="34" charset="0"/>
              </a:rPr>
              <a:t>. </a:t>
            </a:r>
            <a:r>
              <a:rPr lang="en-US" sz="1500" dirty="0" err="1">
                <a:solidFill>
                  <a:srgbClr val="000000"/>
                </a:solidFill>
                <a:cs typeface="Calibri" panose="020F0502020204030204" pitchFamily="34" charset="0"/>
              </a:rPr>
              <a:t>Podávejte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 se </a:t>
            </a:r>
            <a:r>
              <a:rPr lang="en-US" sz="1500" dirty="0" err="1">
                <a:solidFill>
                  <a:srgbClr val="000000"/>
                </a:solidFill>
                <a:cs typeface="Calibri" panose="020F0502020204030204" pitchFamily="34" charset="0"/>
              </a:rPr>
              <a:t>zbylým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cs typeface="Calibri" panose="020F0502020204030204" pitchFamily="34" charset="0"/>
              </a:rPr>
              <a:t>česnekovým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cs typeface="Calibri" panose="020F0502020204030204" pitchFamily="34" charset="0"/>
              </a:rPr>
              <a:t>máslem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cs typeface="Calibri" panose="020F0502020204030204" pitchFamily="34" charset="0"/>
              </a:rPr>
              <a:t>na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cs typeface="Calibri" panose="020F0502020204030204" pitchFamily="34" charset="0"/>
              </a:rPr>
              <a:t>namáčení</a:t>
            </a: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</a:rPr>
              <a:t>.</a:t>
            </a:r>
            <a:endParaRPr lang="en-US" sz="1500" b="0" i="0" dirty="0">
              <a:effectLst/>
              <a:cs typeface="Calibri" panose="020F0502020204030204" pitchFamily="34" charset="0"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/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porce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30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4" name="Εικόνα 3" descr="Εικόνα που περιέχει πιάτο, φαγητό, μπολ, κρέας&#10;&#10;Περιγραφή που δημιουργήθηκε αυτόματα">
            <a:extLst>
              <a:ext uri="{FF2B5EF4-FFF2-40B4-BE49-F238E27FC236}">
                <a16:creationId xmlns:a16="http://schemas.microsoft.com/office/drawing/2014/main" id="{1D39705C-46E2-6E72-E02F-EDDDA5B68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48" y="1341881"/>
            <a:ext cx="4174238" cy="417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68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883116" y="604401"/>
            <a:ext cx="38655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000000"/>
                </a:solidFill>
              </a:rPr>
              <a:t>Křupavé</a:t>
            </a:r>
            <a:r>
              <a:rPr lang="en-US" sz="2800" b="1" i="1" dirty="0">
                <a:solidFill>
                  <a:srgbClr val="000000"/>
                </a:solidFill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</a:rPr>
              <a:t>vepřové</a:t>
            </a:r>
            <a:r>
              <a:rPr lang="en-US" sz="2800" b="1" i="1" dirty="0">
                <a:solidFill>
                  <a:srgbClr val="000000"/>
                </a:solidFill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</a:rPr>
              <a:t>kotlety</a:t>
            </a:r>
            <a:endParaRPr lang="en-US" sz="28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5230762" y="1927752"/>
            <a:ext cx="298900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i="0" cap="all" dirty="0" smtClean="0">
                <a:effectLst/>
              </a:rPr>
              <a:t>SUROVINY</a:t>
            </a:r>
            <a:endParaRPr lang="en-US" b="1" i="0" cap="all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</a:t>
            </a:r>
            <a:r>
              <a:rPr lang="en-US" dirty="0" err="1"/>
              <a:t>vepřové</a:t>
            </a:r>
            <a:r>
              <a:rPr lang="en-US" dirty="0"/>
              <a:t> </a:t>
            </a:r>
            <a:r>
              <a:rPr lang="en-US" dirty="0" err="1"/>
              <a:t>kotlety</a:t>
            </a:r>
            <a:r>
              <a:rPr lang="en-US" dirty="0"/>
              <a:t> bez </a:t>
            </a:r>
            <a:r>
              <a:rPr lang="en-US" dirty="0" err="1"/>
              <a:t>kosti</a:t>
            </a:r>
            <a:r>
              <a:rPr lang="en-US" dirty="0"/>
              <a:t>, </a:t>
            </a:r>
            <a:r>
              <a:rPr lang="en-US" dirty="0" err="1"/>
              <a:t>asi</a:t>
            </a:r>
            <a:r>
              <a:rPr lang="en-US" dirty="0"/>
              <a:t> 2,5 cm </a:t>
            </a:r>
            <a:r>
              <a:rPr lang="en-US" dirty="0" err="1" smtClean="0"/>
              <a:t>silné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 </a:t>
            </a:r>
            <a:r>
              <a:rPr lang="en-US" dirty="0" err="1" smtClean="0"/>
              <a:t>lžíce</a:t>
            </a:r>
            <a:r>
              <a:rPr lang="en-US" dirty="0" smtClean="0"/>
              <a:t> </a:t>
            </a:r>
            <a:r>
              <a:rPr lang="en-US" dirty="0"/>
              <a:t>extra </a:t>
            </a:r>
            <a:r>
              <a:rPr lang="en-US" dirty="0" err="1" smtClean="0"/>
              <a:t>panensk</a:t>
            </a:r>
            <a:r>
              <a:rPr lang="cs-CZ" dirty="0" err="1" smtClean="0"/>
              <a:t>ého</a:t>
            </a:r>
            <a:r>
              <a:rPr lang="en-US" dirty="0" smtClean="0"/>
              <a:t> </a:t>
            </a:r>
            <a:r>
              <a:rPr lang="en-US" dirty="0" err="1" smtClean="0"/>
              <a:t>olivov</a:t>
            </a:r>
            <a:r>
              <a:rPr lang="cs-CZ" dirty="0" err="1" smtClean="0"/>
              <a:t>ého</a:t>
            </a:r>
            <a:r>
              <a:rPr lang="en-US" dirty="0" smtClean="0"/>
              <a:t> </a:t>
            </a:r>
            <a:r>
              <a:rPr lang="en-US" dirty="0" err="1" smtClean="0"/>
              <a:t>olej</a:t>
            </a:r>
            <a:r>
              <a:rPr lang="cs-CZ" dirty="0" smtClean="0"/>
              <a:t>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1/2 </a:t>
            </a:r>
            <a:r>
              <a:rPr lang="en-US" dirty="0" err="1" smtClean="0"/>
              <a:t>hrnku</a:t>
            </a:r>
            <a:r>
              <a:rPr lang="en-US" dirty="0" smtClean="0"/>
              <a:t> </a:t>
            </a:r>
            <a:r>
              <a:rPr lang="en-US" dirty="0" err="1"/>
              <a:t>jemně</a:t>
            </a:r>
            <a:r>
              <a:rPr lang="en-US" dirty="0"/>
              <a:t> </a:t>
            </a:r>
            <a:r>
              <a:rPr lang="en-US" dirty="0" err="1"/>
              <a:t>nastrouhaného</a:t>
            </a:r>
            <a:r>
              <a:rPr lang="en-US" dirty="0"/>
              <a:t> </a:t>
            </a:r>
            <a:r>
              <a:rPr lang="en-US" dirty="0" err="1" smtClean="0"/>
              <a:t>parmezánu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 </a:t>
            </a:r>
            <a:r>
              <a:rPr lang="en-US" dirty="0" err="1"/>
              <a:t>lžička</a:t>
            </a:r>
            <a:r>
              <a:rPr lang="en-US" dirty="0"/>
              <a:t> </a:t>
            </a:r>
            <a:r>
              <a:rPr lang="en-US" dirty="0" err="1" smtClean="0"/>
              <a:t>česnekov</a:t>
            </a:r>
            <a:r>
              <a:rPr lang="cs-CZ" dirty="0" err="1" smtClean="0"/>
              <a:t>ého</a:t>
            </a:r>
            <a:r>
              <a:rPr lang="en-US" dirty="0" smtClean="0"/>
              <a:t> </a:t>
            </a:r>
            <a:r>
              <a:rPr lang="en-US" dirty="0" err="1" smtClean="0"/>
              <a:t>práš</a:t>
            </a:r>
            <a:r>
              <a:rPr lang="cs-CZ" dirty="0" smtClean="0"/>
              <a:t>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 </a:t>
            </a:r>
            <a:r>
              <a:rPr lang="en-US" dirty="0" err="1"/>
              <a:t>lžička</a:t>
            </a:r>
            <a:r>
              <a:rPr lang="en-US" dirty="0"/>
              <a:t> </a:t>
            </a:r>
            <a:r>
              <a:rPr lang="en-US" dirty="0" smtClean="0"/>
              <a:t>s</a:t>
            </a:r>
            <a:r>
              <a:rPr lang="cs-CZ" dirty="0" err="1" smtClean="0"/>
              <a:t>oli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 </a:t>
            </a:r>
            <a:r>
              <a:rPr lang="en-US" dirty="0" err="1"/>
              <a:t>lžička</a:t>
            </a:r>
            <a:r>
              <a:rPr lang="en-US" dirty="0"/>
              <a:t> </a:t>
            </a:r>
            <a:r>
              <a:rPr lang="en-US" dirty="0" err="1" smtClean="0"/>
              <a:t>cibulov</a:t>
            </a:r>
            <a:r>
              <a:rPr lang="cs-CZ" dirty="0" err="1" smtClean="0"/>
              <a:t>ého</a:t>
            </a:r>
            <a:r>
              <a:rPr lang="en-US" dirty="0" smtClean="0"/>
              <a:t> </a:t>
            </a:r>
            <a:r>
              <a:rPr lang="en-US" dirty="0" err="1" smtClean="0"/>
              <a:t>prášk</a:t>
            </a:r>
            <a:r>
              <a:rPr lang="cs-CZ" dirty="0" smtClean="0"/>
              <a:t>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 </a:t>
            </a:r>
            <a:r>
              <a:rPr lang="en-US" dirty="0" err="1"/>
              <a:t>lžička</a:t>
            </a:r>
            <a:r>
              <a:rPr lang="en-US" dirty="0"/>
              <a:t> </a:t>
            </a:r>
            <a:r>
              <a:rPr lang="en-US" dirty="0" err="1" smtClean="0"/>
              <a:t>uzen</a:t>
            </a:r>
            <a:r>
              <a:rPr lang="cs-CZ" dirty="0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paprik</a:t>
            </a:r>
            <a:r>
              <a:rPr lang="cs-CZ" dirty="0" smtClean="0"/>
              <a:t>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1/2 </a:t>
            </a:r>
            <a:r>
              <a:rPr lang="en-US" dirty="0" err="1"/>
              <a:t>lžičky</a:t>
            </a:r>
            <a:r>
              <a:rPr lang="en-US" dirty="0"/>
              <a:t> </a:t>
            </a:r>
            <a:r>
              <a:rPr lang="en-US" dirty="0" err="1" smtClean="0"/>
              <a:t>čerstvě</a:t>
            </a:r>
            <a:r>
              <a:rPr lang="en-US" dirty="0" smtClean="0"/>
              <a:t> </a:t>
            </a:r>
            <a:r>
              <a:rPr lang="en-US" dirty="0" err="1" smtClean="0"/>
              <a:t>mletý</a:t>
            </a:r>
            <a:r>
              <a:rPr lang="en-US" dirty="0" smtClean="0"/>
              <a:t> </a:t>
            </a:r>
            <a:r>
              <a:rPr lang="en-US" dirty="0" err="1" smtClean="0"/>
              <a:t>černý</a:t>
            </a:r>
            <a:r>
              <a:rPr lang="en-US" dirty="0" smtClean="0"/>
              <a:t> </a:t>
            </a:r>
            <a:r>
              <a:rPr lang="en-US" dirty="0" err="1" smtClean="0"/>
              <a:t>pepř</a:t>
            </a:r>
            <a:endParaRPr lang="en-US" b="0" i="0" dirty="0"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470803" y="1927752"/>
            <a:ext cx="3436061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 smtClean="0"/>
              <a:t>POSTUP</a:t>
            </a:r>
            <a:endParaRPr lang="en-US" b="1" i="0" cap="all" dirty="0">
              <a:effectLst/>
            </a:endParaRPr>
          </a:p>
          <a:p>
            <a:pPr>
              <a:buFont typeface="+mj-lt"/>
              <a:buAutoNum type="arabicPeriod"/>
            </a:pPr>
            <a:r>
              <a:rPr lang="en-US" sz="1600" b="0" i="0" dirty="0">
                <a:effectLst/>
              </a:rPr>
              <a:t> </a:t>
            </a:r>
            <a:r>
              <a:rPr lang="en-US" sz="1600" dirty="0" err="1"/>
              <a:t>Vepřové</a:t>
            </a:r>
            <a:r>
              <a:rPr lang="en-US" sz="1600" dirty="0"/>
              <a:t> </a:t>
            </a:r>
            <a:r>
              <a:rPr lang="en-US" sz="1600" dirty="0" err="1"/>
              <a:t>kotlety</a:t>
            </a:r>
            <a:r>
              <a:rPr lang="en-US" sz="1600" dirty="0"/>
              <a:t> </a:t>
            </a:r>
            <a:r>
              <a:rPr lang="en-US" sz="1600" dirty="0" err="1" smtClean="0"/>
              <a:t>osuš</a:t>
            </a:r>
            <a:r>
              <a:rPr lang="cs-CZ" sz="1600" dirty="0" err="1" smtClean="0"/>
              <a:t>te</a:t>
            </a:r>
            <a:r>
              <a:rPr lang="en-US" sz="1600" dirty="0" smtClean="0"/>
              <a:t> </a:t>
            </a:r>
            <a:r>
              <a:rPr lang="en-US" sz="1600" dirty="0" err="1"/>
              <a:t>papírovými</a:t>
            </a:r>
            <a:r>
              <a:rPr lang="en-US" sz="1600" dirty="0"/>
              <a:t> </a:t>
            </a:r>
            <a:r>
              <a:rPr lang="en-US" sz="1600" dirty="0" err="1"/>
              <a:t>utěrkami</a:t>
            </a:r>
            <a:r>
              <a:rPr lang="en-US" sz="1600" dirty="0"/>
              <a:t> a </a:t>
            </a:r>
            <a:r>
              <a:rPr lang="en-US" sz="1600" dirty="0" err="1"/>
              <a:t>poté</a:t>
            </a:r>
            <a:r>
              <a:rPr lang="en-US" sz="1600" dirty="0"/>
              <a:t> je </a:t>
            </a:r>
            <a:r>
              <a:rPr lang="en-US" sz="1600" dirty="0" err="1" smtClean="0"/>
              <a:t>potře</a:t>
            </a:r>
            <a:r>
              <a:rPr lang="cs-CZ" sz="1600" dirty="0" err="1" smtClean="0"/>
              <a:t>te</a:t>
            </a:r>
            <a:r>
              <a:rPr lang="en-US" sz="1600" dirty="0" smtClean="0"/>
              <a:t> </a:t>
            </a:r>
            <a:r>
              <a:rPr lang="en-US" sz="1600" dirty="0"/>
              <a:t>z </a:t>
            </a:r>
            <a:r>
              <a:rPr lang="en-US" sz="1600" dirty="0" err="1"/>
              <a:t>obou</a:t>
            </a:r>
            <a:r>
              <a:rPr lang="en-US" sz="1600" dirty="0"/>
              <a:t> </a:t>
            </a:r>
            <a:r>
              <a:rPr lang="en-US" sz="1600" dirty="0" err="1"/>
              <a:t>stran</a:t>
            </a:r>
            <a:r>
              <a:rPr lang="en-US" sz="1600" dirty="0"/>
              <a:t> </a:t>
            </a:r>
            <a:r>
              <a:rPr lang="en-US" sz="1600" dirty="0" err="1" smtClean="0"/>
              <a:t>olejem</a:t>
            </a:r>
            <a:r>
              <a:rPr lang="en-US" sz="1600" dirty="0" smtClean="0"/>
              <a:t>.</a:t>
            </a:r>
            <a:endParaRPr lang="cs-CZ" sz="1600" dirty="0" smtClean="0"/>
          </a:p>
          <a:p>
            <a:pPr>
              <a:buFont typeface="+mj-lt"/>
              <a:buAutoNum type="arabicPeriod"/>
            </a:pPr>
            <a:r>
              <a:rPr lang="cs-CZ" sz="1600" dirty="0" smtClean="0"/>
              <a:t> </a:t>
            </a:r>
            <a:r>
              <a:rPr lang="en-US" sz="1600" dirty="0" err="1" smtClean="0"/>
              <a:t>Ve</a:t>
            </a:r>
            <a:r>
              <a:rPr lang="en-US" sz="1600" dirty="0" smtClean="0"/>
              <a:t> </a:t>
            </a:r>
            <a:r>
              <a:rPr lang="en-US" sz="1600" dirty="0" err="1"/>
              <a:t>střední</a:t>
            </a:r>
            <a:r>
              <a:rPr lang="en-US" sz="1600" dirty="0"/>
              <a:t> </a:t>
            </a:r>
            <a:r>
              <a:rPr lang="en-US" sz="1600" dirty="0" smtClean="0"/>
              <a:t>m</a:t>
            </a:r>
            <a:r>
              <a:rPr lang="cs-CZ" sz="1600" dirty="0" err="1" smtClean="0"/>
              <a:t>íse</a:t>
            </a:r>
            <a:r>
              <a:rPr lang="en-US" sz="1600" dirty="0" smtClean="0"/>
              <a:t> </a:t>
            </a:r>
            <a:r>
              <a:rPr lang="en-US" sz="1600" dirty="0" err="1"/>
              <a:t>smíchejte</a:t>
            </a:r>
            <a:r>
              <a:rPr lang="en-US" sz="1600" dirty="0"/>
              <a:t> </a:t>
            </a:r>
            <a:r>
              <a:rPr lang="en-US" sz="1600" dirty="0" err="1"/>
              <a:t>parmezán</a:t>
            </a:r>
            <a:r>
              <a:rPr lang="en-US" sz="1600" dirty="0"/>
              <a:t>, </a:t>
            </a:r>
            <a:r>
              <a:rPr lang="en-US" sz="1600" dirty="0" err="1"/>
              <a:t>česnekový</a:t>
            </a:r>
            <a:r>
              <a:rPr lang="en-US" sz="1600" dirty="0"/>
              <a:t> </a:t>
            </a:r>
            <a:r>
              <a:rPr lang="en-US" sz="1600" dirty="0" err="1"/>
              <a:t>prášek</a:t>
            </a:r>
            <a:r>
              <a:rPr lang="en-US" sz="1600" dirty="0"/>
              <a:t>, </a:t>
            </a:r>
            <a:r>
              <a:rPr lang="en-US" sz="1600" dirty="0" smtClean="0"/>
              <a:t>soli, </a:t>
            </a:r>
            <a:r>
              <a:rPr lang="en-US" sz="1600" dirty="0" err="1"/>
              <a:t>cibulový</a:t>
            </a:r>
            <a:r>
              <a:rPr lang="en-US" sz="1600" dirty="0"/>
              <a:t> </a:t>
            </a:r>
            <a:r>
              <a:rPr lang="en-US" sz="1600" dirty="0" err="1"/>
              <a:t>prášek</a:t>
            </a:r>
            <a:r>
              <a:rPr lang="en-US" sz="1600" dirty="0"/>
              <a:t>, </a:t>
            </a:r>
            <a:r>
              <a:rPr lang="en-US" sz="1600" dirty="0" err="1"/>
              <a:t>papriku</a:t>
            </a:r>
            <a:r>
              <a:rPr lang="en-US" sz="1600" dirty="0"/>
              <a:t> a </a:t>
            </a:r>
            <a:r>
              <a:rPr lang="en-US" sz="1600" dirty="0" err="1"/>
              <a:t>černý</a:t>
            </a:r>
            <a:r>
              <a:rPr lang="en-US" sz="1600" dirty="0"/>
              <a:t> </a:t>
            </a:r>
            <a:r>
              <a:rPr lang="en-US" sz="1600" dirty="0" err="1"/>
              <a:t>pepř</a:t>
            </a:r>
            <a:r>
              <a:rPr lang="en-US" sz="1600" dirty="0"/>
              <a:t>. </a:t>
            </a:r>
            <a:r>
              <a:rPr lang="cs-CZ" sz="1600" dirty="0"/>
              <a:t>K</a:t>
            </a:r>
            <a:r>
              <a:rPr lang="en-US" sz="1600" dirty="0" err="1" smtClean="0"/>
              <a:t>otlety</a:t>
            </a:r>
            <a:r>
              <a:rPr lang="en-US" sz="1600" dirty="0" smtClean="0"/>
              <a:t> </a:t>
            </a:r>
            <a:r>
              <a:rPr lang="en-US" sz="1600" dirty="0" err="1"/>
              <a:t>potřete</a:t>
            </a:r>
            <a:r>
              <a:rPr lang="en-US" sz="1600" dirty="0"/>
              <a:t> z </a:t>
            </a:r>
            <a:r>
              <a:rPr lang="en-US" sz="1600" dirty="0" err="1"/>
              <a:t>obou</a:t>
            </a:r>
            <a:r>
              <a:rPr lang="en-US" sz="1600" dirty="0"/>
              <a:t> </a:t>
            </a:r>
            <a:r>
              <a:rPr lang="en-US" sz="1600" dirty="0" err="1"/>
              <a:t>stran</a:t>
            </a:r>
            <a:r>
              <a:rPr lang="en-US" sz="1600" dirty="0"/>
              <a:t> </a:t>
            </a:r>
            <a:r>
              <a:rPr lang="en-US" sz="1600" dirty="0" err="1"/>
              <a:t>parmazánovou</a:t>
            </a:r>
            <a:r>
              <a:rPr lang="en-US" sz="1600" dirty="0"/>
              <a:t> </a:t>
            </a:r>
            <a:r>
              <a:rPr lang="en-US" sz="1600" dirty="0" err="1" smtClean="0"/>
              <a:t>směsí</a:t>
            </a:r>
            <a:r>
              <a:rPr lang="cs-CZ" sz="1600" dirty="0" smtClean="0"/>
              <a:t> a</a:t>
            </a:r>
            <a:r>
              <a:rPr lang="en-US" sz="1600" dirty="0" smtClean="0"/>
              <a:t> </a:t>
            </a:r>
            <a:r>
              <a:rPr lang="en-US" sz="1600" dirty="0" err="1" smtClean="0"/>
              <a:t>přitlačte</a:t>
            </a:r>
            <a:r>
              <a:rPr lang="cs-CZ" sz="1600" dirty="0" smtClean="0"/>
              <a:t> ji</a:t>
            </a:r>
            <a:r>
              <a:rPr lang="en-US" sz="1600" dirty="0" smtClean="0"/>
              <a:t>, </a:t>
            </a:r>
            <a:r>
              <a:rPr lang="en-US" sz="1600" dirty="0"/>
              <a:t>aby </a:t>
            </a:r>
            <a:r>
              <a:rPr lang="en-US" sz="1600" dirty="0" err="1" smtClean="0"/>
              <a:t>přilnul</a:t>
            </a:r>
            <a:r>
              <a:rPr lang="cs-CZ" sz="1600" dirty="0" smtClean="0"/>
              <a:t>a</a:t>
            </a:r>
            <a:r>
              <a:rPr lang="en-US" sz="1600" dirty="0" smtClean="0"/>
              <a:t>.</a:t>
            </a:r>
            <a:endParaRPr lang="cs-CZ" sz="1600" dirty="0" smtClean="0"/>
          </a:p>
          <a:p>
            <a:pPr>
              <a:buFont typeface="+mj-lt"/>
              <a:buAutoNum type="arabicPeriod"/>
            </a:pPr>
            <a:r>
              <a:rPr lang="cs-CZ" sz="1600" dirty="0" smtClean="0"/>
              <a:t> </a:t>
            </a:r>
            <a:r>
              <a:rPr lang="cs-CZ" sz="1600" dirty="0"/>
              <a:t>N</a:t>
            </a:r>
            <a:r>
              <a:rPr lang="en-US" sz="1600" dirty="0" smtClean="0"/>
              <a:t>a</a:t>
            </a:r>
            <a:r>
              <a:rPr lang="cs-CZ" sz="1600" dirty="0" smtClean="0"/>
              <a:t>rovnejte</a:t>
            </a:r>
            <a:r>
              <a:rPr lang="en-US" sz="1600" dirty="0" smtClean="0"/>
              <a:t> </a:t>
            </a:r>
            <a:r>
              <a:rPr lang="en-US" sz="1600" dirty="0" err="1"/>
              <a:t>kotlety</a:t>
            </a:r>
            <a:r>
              <a:rPr lang="en-US" sz="1600" dirty="0"/>
              <a:t> </a:t>
            </a:r>
            <a:r>
              <a:rPr lang="cs-CZ" sz="1600" dirty="0" smtClean="0"/>
              <a:t>v jedné vrstvě na rošt horkovzdušné fritézy</a:t>
            </a:r>
            <a:r>
              <a:rPr lang="en-US" sz="1600" dirty="0" smtClean="0"/>
              <a:t>. </a:t>
            </a:r>
            <a:r>
              <a:rPr lang="cs-CZ" sz="1600" dirty="0" smtClean="0"/>
              <a:t>Pečte</a:t>
            </a:r>
            <a:r>
              <a:rPr lang="en-US" sz="1600" dirty="0" smtClean="0"/>
              <a:t> </a:t>
            </a:r>
            <a:r>
              <a:rPr lang="en-US" sz="1600" dirty="0" err="1"/>
              <a:t>při</a:t>
            </a:r>
            <a:r>
              <a:rPr lang="en-US" sz="1600" dirty="0"/>
              <a:t> </a:t>
            </a:r>
            <a:r>
              <a:rPr lang="en-US" sz="1600" dirty="0" smtClean="0"/>
              <a:t>185</a:t>
            </a:r>
            <a:r>
              <a:rPr lang="cs-CZ" sz="1600" dirty="0"/>
              <a:t> </a:t>
            </a:r>
            <a:r>
              <a:rPr lang="en-US" sz="1600" dirty="0" smtClean="0"/>
              <a:t>°C</a:t>
            </a:r>
            <a:r>
              <a:rPr lang="cs-CZ" sz="1600" dirty="0" smtClean="0"/>
              <a:t> asi 9 minut</a:t>
            </a:r>
            <a:r>
              <a:rPr lang="en-US" sz="1600" dirty="0" smtClean="0"/>
              <a:t>, </a:t>
            </a:r>
            <a:r>
              <a:rPr lang="en-US" sz="1600" dirty="0"/>
              <a:t>v </a:t>
            </a:r>
            <a:r>
              <a:rPr lang="en-US" sz="1600" dirty="0" err="1" smtClean="0"/>
              <a:t>polovině</a:t>
            </a:r>
            <a:r>
              <a:rPr lang="cs-CZ" sz="1600" dirty="0" smtClean="0"/>
              <a:t> doby</a:t>
            </a:r>
            <a:r>
              <a:rPr lang="en-US" sz="1600" dirty="0" smtClean="0"/>
              <a:t> </a:t>
            </a:r>
            <a:r>
              <a:rPr lang="en-US" sz="1600" dirty="0" err="1" smtClean="0"/>
              <a:t>otočte</a:t>
            </a:r>
            <a:r>
              <a:rPr lang="en-US" sz="1600" dirty="0" smtClean="0"/>
              <a:t> </a:t>
            </a:r>
            <a:r>
              <a:rPr lang="cs-CZ" sz="1600" dirty="0" smtClean="0"/>
              <a:t>(</a:t>
            </a:r>
            <a:r>
              <a:rPr lang="en-US" sz="1600" dirty="0" err="1" smtClean="0"/>
              <a:t>dokud</a:t>
            </a:r>
            <a:r>
              <a:rPr lang="en-US" sz="1600" dirty="0" smtClean="0"/>
              <a:t> </a:t>
            </a:r>
            <a:r>
              <a:rPr lang="en-US" sz="1600" dirty="0" err="1"/>
              <a:t>teploměr</a:t>
            </a:r>
            <a:r>
              <a:rPr lang="en-US" sz="1600" dirty="0"/>
              <a:t> s </a:t>
            </a:r>
            <a:r>
              <a:rPr lang="en-US" sz="1600" dirty="0" err="1"/>
              <a:t>okamžitým</a:t>
            </a:r>
            <a:r>
              <a:rPr lang="en-US" sz="1600" dirty="0"/>
              <a:t> </a:t>
            </a:r>
            <a:r>
              <a:rPr lang="en-US" sz="1600" dirty="0" err="1"/>
              <a:t>odečtem</a:t>
            </a:r>
            <a:r>
              <a:rPr lang="en-US" sz="1600" dirty="0"/>
              <a:t> v </a:t>
            </a:r>
            <a:r>
              <a:rPr lang="en-US" sz="1600" dirty="0" err="1"/>
              <a:t>nejtlustší</a:t>
            </a:r>
            <a:r>
              <a:rPr lang="en-US" sz="1600" dirty="0"/>
              <a:t> </a:t>
            </a:r>
            <a:r>
              <a:rPr lang="en-US" sz="1600" dirty="0" err="1" smtClean="0"/>
              <a:t>části</a:t>
            </a:r>
            <a:r>
              <a:rPr lang="en-US" sz="1600" dirty="0" smtClean="0"/>
              <a:t> </a:t>
            </a:r>
            <a:r>
              <a:rPr lang="en-US" sz="1600" dirty="0" err="1"/>
              <a:t>kotlety</a:t>
            </a:r>
            <a:r>
              <a:rPr lang="en-US" sz="1600" dirty="0"/>
              <a:t> </a:t>
            </a:r>
            <a:r>
              <a:rPr lang="en-US" sz="1600" dirty="0" smtClean="0"/>
              <a:t>ne</a:t>
            </a:r>
            <a:r>
              <a:rPr lang="cs-CZ" sz="1600" dirty="0" smtClean="0"/>
              <a:t>naměří</a:t>
            </a:r>
            <a:r>
              <a:rPr lang="en-US" sz="1600" dirty="0" smtClean="0"/>
              <a:t> 60</a:t>
            </a:r>
            <a:r>
              <a:rPr lang="cs-CZ" sz="1600" dirty="0" smtClean="0"/>
              <a:t> </a:t>
            </a:r>
            <a:r>
              <a:rPr lang="en-US" sz="1600" dirty="0"/>
              <a:t>°</a:t>
            </a:r>
            <a:r>
              <a:rPr lang="en-US" sz="1600" dirty="0" smtClean="0"/>
              <a:t>C</a:t>
            </a:r>
            <a:r>
              <a:rPr lang="cs-CZ" sz="1600" dirty="0" smtClean="0"/>
              <a:t>).</a:t>
            </a:r>
          </a:p>
          <a:p>
            <a:pPr>
              <a:buFont typeface="+mj-lt"/>
              <a:buAutoNum type="arabicPeriod"/>
            </a:pPr>
            <a:r>
              <a:rPr lang="cs-CZ" sz="1600" dirty="0" smtClean="0"/>
              <a:t> </a:t>
            </a:r>
            <a:r>
              <a:rPr lang="en-US" sz="1600" dirty="0" err="1" smtClean="0"/>
              <a:t>Před</a:t>
            </a:r>
            <a:r>
              <a:rPr lang="en-US" sz="1600" dirty="0" smtClean="0"/>
              <a:t> </a:t>
            </a:r>
            <a:r>
              <a:rPr lang="en-US" sz="1600" dirty="0" err="1"/>
              <a:t>podáváním</a:t>
            </a:r>
            <a:r>
              <a:rPr lang="en-US" sz="1600" dirty="0"/>
              <a:t> </a:t>
            </a:r>
            <a:r>
              <a:rPr lang="en-US" sz="1600" dirty="0" err="1" smtClean="0"/>
              <a:t>nechte</a:t>
            </a:r>
            <a:r>
              <a:rPr lang="en-US" sz="1600" dirty="0" smtClean="0"/>
              <a:t> </a:t>
            </a:r>
            <a:r>
              <a:rPr lang="en-US" sz="1600" dirty="0" err="1"/>
              <a:t>kotlety</a:t>
            </a:r>
            <a:r>
              <a:rPr lang="en-US" sz="1600" dirty="0"/>
              <a:t> </a:t>
            </a:r>
            <a:r>
              <a:rPr lang="en-US" sz="1600" dirty="0" err="1"/>
              <a:t>asi</a:t>
            </a:r>
            <a:r>
              <a:rPr lang="en-US" sz="1600" dirty="0"/>
              <a:t> 10 </a:t>
            </a:r>
            <a:r>
              <a:rPr lang="en-US" sz="1600" dirty="0" err="1"/>
              <a:t>minut</a:t>
            </a:r>
            <a:r>
              <a:rPr lang="en-US" sz="1600" dirty="0"/>
              <a:t> </a:t>
            </a:r>
            <a:r>
              <a:rPr lang="en-US" sz="1600" dirty="0" err="1"/>
              <a:t>odpočinout</a:t>
            </a:r>
            <a:r>
              <a:rPr lang="en-US" sz="1600" dirty="0"/>
              <a:t>.</a:t>
            </a:r>
            <a:endParaRPr lang="en-US" b="0" i="0" dirty="0">
              <a:effectLst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411101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cap="all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porce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cap="all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i="0" cap="all" dirty="0">
                          <a:solidFill>
                            <a:srgbClr val="FF0000"/>
                          </a:solidFill>
                          <a:effectLst/>
                        </a:rPr>
                        <a:t>25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3" name="Εικόνα 2" descr="Εικόνα που περιέχει φαγητό, πιάτο, γεύμα, κρέας&#10;&#10;Περιγραφή που δημιουργήθηκε αυτόματα">
            <a:extLst>
              <a:ext uri="{FF2B5EF4-FFF2-40B4-BE49-F238E27FC236}">
                <a16:creationId xmlns:a16="http://schemas.microsoft.com/office/drawing/2014/main" id="{78B6E701-5E28-8AFB-9749-BC3D872F0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07" y="1246238"/>
            <a:ext cx="4428203" cy="295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71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429272" y="692963"/>
            <a:ext cx="43565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i="1" dirty="0" smtClean="0">
                <a:solidFill>
                  <a:srgbClr val="000000"/>
                </a:solidFill>
              </a:rPr>
              <a:t>Kuřecí </a:t>
            </a:r>
            <a:r>
              <a:rPr lang="cs-CZ" sz="2800" b="1" i="1" dirty="0" err="1" smtClean="0">
                <a:solidFill>
                  <a:srgbClr val="000000"/>
                </a:solidFill>
              </a:rPr>
              <a:t>stripsy</a:t>
            </a:r>
            <a:endParaRPr lang="en-US" sz="28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5097089" y="1800562"/>
            <a:ext cx="274905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500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g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kuřecí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řízk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šálky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cereálních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vloček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vejce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Mouka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Česnekový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prášek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Olivový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olej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Sůl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Pepř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3-4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lžíce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vody</a:t>
            </a:r>
            <a:endParaRPr lang="en-US" sz="160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003458" y="1800562"/>
            <a:ext cx="399189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en-US" sz="1600" dirty="0"/>
              <a:t> </a:t>
            </a:r>
            <a:r>
              <a:rPr lang="cs-CZ" sz="1600" dirty="0"/>
              <a:t>V</a:t>
            </a:r>
            <a:r>
              <a:rPr lang="en-US" sz="1600" dirty="0" smtClean="0"/>
              <a:t> </a:t>
            </a:r>
            <a:r>
              <a:rPr lang="en-US" sz="1600" dirty="0" err="1" smtClean="0"/>
              <a:t>mělk</a:t>
            </a:r>
            <a:r>
              <a:rPr lang="cs-CZ" sz="1600" dirty="0" smtClean="0"/>
              <a:t>é</a:t>
            </a:r>
            <a:r>
              <a:rPr lang="en-US" sz="1600" dirty="0" smtClean="0"/>
              <a:t> </a:t>
            </a:r>
            <a:r>
              <a:rPr lang="en-US" sz="1600" dirty="0" err="1" smtClean="0"/>
              <a:t>mis</a:t>
            </a:r>
            <a:r>
              <a:rPr lang="cs-CZ" sz="1600" dirty="0" err="1" smtClean="0"/>
              <a:t>ce</a:t>
            </a:r>
            <a:r>
              <a:rPr lang="en-US" sz="1600" dirty="0" smtClean="0"/>
              <a:t> </a:t>
            </a:r>
            <a:r>
              <a:rPr lang="en-US" sz="1600" dirty="0" err="1" smtClean="0"/>
              <a:t>rozšleh</a:t>
            </a:r>
            <a:r>
              <a:rPr lang="cs-CZ" sz="1600" dirty="0" err="1" smtClean="0"/>
              <a:t>ejte</a:t>
            </a:r>
            <a:r>
              <a:rPr lang="en-US" sz="1600" dirty="0" smtClean="0"/>
              <a:t> </a:t>
            </a:r>
            <a:r>
              <a:rPr lang="en-US" sz="1600" dirty="0" err="1"/>
              <a:t>vejce</a:t>
            </a:r>
            <a:r>
              <a:rPr lang="en-US" sz="1600" dirty="0"/>
              <a:t> s </a:t>
            </a:r>
            <a:r>
              <a:rPr lang="en-US" sz="1600" dirty="0" err="1" smtClean="0"/>
              <a:t>vodou</a:t>
            </a:r>
            <a:r>
              <a:rPr lang="cs-CZ" sz="1600" dirty="0" smtClean="0"/>
              <a:t>.</a:t>
            </a:r>
            <a:r>
              <a:rPr lang="cs-CZ" sz="1600" dirty="0"/>
              <a:t> </a:t>
            </a:r>
            <a:r>
              <a:rPr lang="cs-CZ" sz="1600" dirty="0" smtClean="0"/>
              <a:t>Do dalších dvou mělkých misek dejte zvlášť </a:t>
            </a:r>
            <a:r>
              <a:rPr lang="en-US" sz="1600" dirty="0" err="1" smtClean="0"/>
              <a:t>mouku</a:t>
            </a:r>
            <a:r>
              <a:rPr lang="cs-CZ" sz="1600" dirty="0"/>
              <a:t> </a:t>
            </a:r>
            <a:r>
              <a:rPr lang="cs-CZ" sz="1600" dirty="0" smtClean="0"/>
              <a:t>a</a:t>
            </a:r>
            <a:r>
              <a:rPr lang="en-US" sz="1600" dirty="0" smtClean="0"/>
              <a:t> </a:t>
            </a:r>
            <a:r>
              <a:rPr lang="en-US" sz="1600" dirty="0" err="1"/>
              <a:t>směs</a:t>
            </a:r>
            <a:r>
              <a:rPr lang="en-US" sz="1600" dirty="0"/>
              <a:t> </a:t>
            </a:r>
            <a:r>
              <a:rPr lang="en-US" sz="1600" dirty="0" err="1"/>
              <a:t>cereálních</a:t>
            </a:r>
            <a:r>
              <a:rPr lang="en-US" sz="1600" dirty="0"/>
              <a:t> </a:t>
            </a:r>
            <a:r>
              <a:rPr lang="en-US" sz="1600" dirty="0" err="1" smtClean="0"/>
              <a:t>vloček</a:t>
            </a:r>
            <a:r>
              <a:rPr lang="en-US" sz="1600" dirty="0" smtClean="0"/>
              <a:t>.</a:t>
            </a:r>
            <a:endParaRPr lang="cs-CZ" sz="1600" dirty="0" smtClean="0"/>
          </a:p>
          <a:p>
            <a:pPr>
              <a:buFont typeface="+mj-lt"/>
              <a:buAutoNum type="arabicPeriod"/>
            </a:pPr>
            <a:r>
              <a:rPr lang="cs-CZ" sz="1600" dirty="0"/>
              <a:t> </a:t>
            </a:r>
            <a:r>
              <a:rPr lang="en-US" sz="1600" dirty="0" err="1" smtClean="0"/>
              <a:t>Kuře</a:t>
            </a:r>
            <a:r>
              <a:rPr lang="cs-CZ" sz="1600" dirty="0" err="1" smtClean="0"/>
              <a:t>cí</a:t>
            </a:r>
            <a:r>
              <a:rPr lang="cs-CZ" sz="1600" dirty="0" smtClean="0"/>
              <a:t> řízky</a:t>
            </a:r>
            <a:r>
              <a:rPr lang="en-US" sz="1600" dirty="0" smtClean="0"/>
              <a:t> </a:t>
            </a:r>
            <a:r>
              <a:rPr lang="en-US" sz="1600" dirty="0" err="1" smtClean="0"/>
              <a:t>ochu</a:t>
            </a:r>
            <a:r>
              <a:rPr lang="cs-CZ" sz="1600" dirty="0" err="1" smtClean="0"/>
              <a:t>ťte</a:t>
            </a:r>
            <a:r>
              <a:rPr lang="en-US" sz="1600" dirty="0" smtClean="0"/>
              <a:t> </a:t>
            </a:r>
            <a:r>
              <a:rPr lang="en-US" sz="1600" dirty="0" err="1"/>
              <a:t>solí</a:t>
            </a:r>
            <a:r>
              <a:rPr lang="en-US" sz="1600" dirty="0"/>
              <a:t>, </a:t>
            </a:r>
            <a:r>
              <a:rPr lang="en-US" sz="1600" dirty="0" err="1"/>
              <a:t>pepřem</a:t>
            </a:r>
            <a:r>
              <a:rPr lang="en-US" sz="1600" dirty="0"/>
              <a:t> a </a:t>
            </a:r>
            <a:r>
              <a:rPr lang="en-US" sz="1600" dirty="0" err="1"/>
              <a:t>česnekovým</a:t>
            </a:r>
            <a:r>
              <a:rPr lang="en-US" sz="1600" dirty="0"/>
              <a:t> </a:t>
            </a:r>
            <a:r>
              <a:rPr lang="en-US" sz="1600" dirty="0" err="1" smtClean="0"/>
              <a:t>práškem</a:t>
            </a:r>
            <a:r>
              <a:rPr lang="en-US" sz="1600" dirty="0" smtClean="0"/>
              <a:t>.</a:t>
            </a:r>
            <a:endParaRPr lang="cs-CZ" sz="1600" dirty="0" smtClean="0"/>
          </a:p>
          <a:p>
            <a:pPr>
              <a:buFont typeface="+mj-lt"/>
              <a:buAutoNum type="arabicPeriod"/>
            </a:pPr>
            <a:r>
              <a:rPr lang="cs-CZ" sz="1600" dirty="0"/>
              <a:t> </a:t>
            </a:r>
            <a:r>
              <a:rPr lang="cs-CZ" sz="1600" dirty="0" smtClean="0"/>
              <a:t>Řízky postupně obalujte </a:t>
            </a:r>
            <a:r>
              <a:rPr lang="cs-CZ" sz="1600" dirty="0"/>
              <a:t>v</a:t>
            </a:r>
            <a:r>
              <a:rPr lang="en-US" sz="1600" dirty="0" smtClean="0"/>
              <a:t> </a:t>
            </a:r>
            <a:r>
              <a:rPr lang="en-US" sz="1600" dirty="0" err="1" smtClean="0"/>
              <a:t>mou</a:t>
            </a:r>
            <a:r>
              <a:rPr lang="cs-CZ" sz="1600" dirty="0" err="1" smtClean="0"/>
              <a:t>ce</a:t>
            </a:r>
            <a:r>
              <a:rPr lang="en-US" sz="1600" dirty="0" smtClean="0"/>
              <a:t>, v</a:t>
            </a:r>
            <a:r>
              <a:rPr lang="cs-CZ" sz="1600" dirty="0" err="1" smtClean="0"/>
              <a:t>ejcích</a:t>
            </a:r>
            <a:r>
              <a:rPr lang="en-US" sz="1600" dirty="0" smtClean="0"/>
              <a:t> </a:t>
            </a:r>
            <a:r>
              <a:rPr lang="en-US" sz="1600" dirty="0"/>
              <a:t>a </a:t>
            </a:r>
            <a:r>
              <a:rPr lang="en-US" sz="1600" dirty="0" err="1"/>
              <a:t>poté</a:t>
            </a:r>
            <a:r>
              <a:rPr lang="en-US" sz="1600" dirty="0"/>
              <a:t> </a:t>
            </a:r>
            <a:r>
              <a:rPr lang="cs-CZ" sz="1600" dirty="0" smtClean="0"/>
              <a:t>ve</a:t>
            </a:r>
            <a:r>
              <a:rPr lang="en-US" sz="1600" dirty="0" smtClean="0"/>
              <a:t> </a:t>
            </a:r>
            <a:r>
              <a:rPr lang="en-US" sz="1600" dirty="0" err="1"/>
              <a:t>směsi</a:t>
            </a:r>
            <a:r>
              <a:rPr lang="en-US" sz="1600" dirty="0"/>
              <a:t> </a:t>
            </a:r>
            <a:r>
              <a:rPr lang="en-US" sz="1600" dirty="0" err="1"/>
              <a:t>cereálních</a:t>
            </a:r>
            <a:r>
              <a:rPr lang="en-US" sz="1600" dirty="0"/>
              <a:t> </a:t>
            </a:r>
            <a:r>
              <a:rPr lang="en-US" sz="1600" dirty="0" err="1" smtClean="0"/>
              <a:t>vloček</a:t>
            </a:r>
            <a:r>
              <a:rPr lang="cs-CZ" sz="1600" dirty="0" smtClean="0"/>
              <a:t>. Směs přitlačte na maso.</a:t>
            </a:r>
            <a:endParaRPr lang="cs-CZ" sz="1600" dirty="0"/>
          </a:p>
          <a:p>
            <a:pPr>
              <a:buFont typeface="+mj-lt"/>
              <a:buAutoNum type="arabicPeriod"/>
            </a:pPr>
            <a:r>
              <a:rPr lang="cs-CZ" sz="1600" dirty="0" smtClean="0"/>
              <a:t> </a:t>
            </a:r>
            <a:r>
              <a:rPr lang="en-US" sz="1600" dirty="0" err="1" smtClean="0"/>
              <a:t>Vložte</a:t>
            </a:r>
            <a:r>
              <a:rPr lang="en-US" sz="1600" dirty="0" smtClean="0"/>
              <a:t> </a:t>
            </a:r>
            <a:r>
              <a:rPr lang="cs-CZ" sz="1600" dirty="0" smtClean="0"/>
              <a:t>řízky </a:t>
            </a:r>
            <a:r>
              <a:rPr lang="en-US" sz="1600" dirty="0" smtClean="0"/>
              <a:t>do </a:t>
            </a:r>
            <a:r>
              <a:rPr lang="en-US" sz="1600" dirty="0" err="1"/>
              <a:t>fritézy</a:t>
            </a:r>
            <a:r>
              <a:rPr lang="en-US" sz="1600" dirty="0"/>
              <a:t> a </a:t>
            </a:r>
            <a:r>
              <a:rPr lang="en-US" sz="1600" dirty="0" err="1"/>
              <a:t>pečte</a:t>
            </a:r>
            <a:r>
              <a:rPr lang="en-US" sz="1600" dirty="0"/>
              <a:t> </a:t>
            </a:r>
            <a:r>
              <a:rPr lang="en-US" sz="1600" dirty="0" err="1"/>
              <a:t>při</a:t>
            </a:r>
            <a:r>
              <a:rPr lang="en-US" sz="1600" dirty="0"/>
              <a:t> 190 °C 12 </a:t>
            </a:r>
            <a:r>
              <a:rPr lang="en-US" sz="1600" dirty="0" err="1"/>
              <a:t>minut</a:t>
            </a:r>
            <a:r>
              <a:rPr lang="en-US" sz="1600" dirty="0"/>
              <a:t>. V </a:t>
            </a:r>
            <a:r>
              <a:rPr lang="en-US" sz="1600" dirty="0" err="1"/>
              <a:t>polovině</a:t>
            </a:r>
            <a:r>
              <a:rPr lang="en-US" sz="1600" dirty="0"/>
              <a:t> </a:t>
            </a:r>
            <a:r>
              <a:rPr lang="cs-CZ" sz="1600" dirty="0" smtClean="0"/>
              <a:t>pečení</a:t>
            </a:r>
            <a:r>
              <a:rPr lang="en-US" sz="1600" dirty="0" smtClean="0"/>
              <a:t> </a:t>
            </a:r>
            <a:r>
              <a:rPr lang="cs-CZ" sz="1600" dirty="0" smtClean="0"/>
              <a:t>řízky</a:t>
            </a:r>
            <a:r>
              <a:rPr lang="en-US" sz="1600" dirty="0" smtClean="0"/>
              <a:t> </a:t>
            </a:r>
            <a:r>
              <a:rPr lang="en-US" sz="1600" dirty="0" err="1"/>
              <a:t>otočte</a:t>
            </a:r>
            <a:r>
              <a:rPr lang="en-US" sz="1600" dirty="0"/>
              <a:t> a </a:t>
            </a:r>
            <a:r>
              <a:rPr lang="cs-CZ" sz="1600" dirty="0" smtClean="0"/>
              <a:t>peč</a:t>
            </a:r>
            <a:r>
              <a:rPr lang="en-US" sz="1600" dirty="0" err="1" smtClean="0"/>
              <a:t>te</a:t>
            </a:r>
            <a:r>
              <a:rPr lang="en-US" sz="1600" dirty="0" smtClean="0"/>
              <a:t> </a:t>
            </a:r>
            <a:r>
              <a:rPr lang="en-US" sz="1600" dirty="0" err="1"/>
              <a:t>dalších</a:t>
            </a:r>
            <a:r>
              <a:rPr lang="en-US" sz="1600" dirty="0"/>
              <a:t> 6 </a:t>
            </a:r>
            <a:r>
              <a:rPr lang="en-US" sz="1600" dirty="0" err="1"/>
              <a:t>minut</a:t>
            </a:r>
            <a:r>
              <a:rPr lang="en-US" sz="1600" dirty="0"/>
              <a:t>, </a:t>
            </a:r>
            <a:r>
              <a:rPr lang="en-US" sz="1600" dirty="0" err="1" smtClean="0"/>
              <a:t>dokud</a:t>
            </a:r>
            <a:r>
              <a:rPr lang="en-US" sz="1600" dirty="0" smtClean="0"/>
              <a:t> </a:t>
            </a:r>
            <a:r>
              <a:rPr lang="en-US" sz="1600" dirty="0" err="1" smtClean="0"/>
              <a:t>nezezlátn</a:t>
            </a:r>
            <a:r>
              <a:rPr lang="cs-CZ" sz="1600" dirty="0" smtClean="0"/>
              <a:t>ou</a:t>
            </a:r>
            <a:r>
              <a:rPr lang="en-US" sz="1600" dirty="0" smtClean="0"/>
              <a:t> </a:t>
            </a:r>
            <a:r>
              <a:rPr lang="en-US" sz="1600" dirty="0"/>
              <a:t>a </a:t>
            </a:r>
            <a:r>
              <a:rPr lang="cs-CZ" sz="1600" dirty="0" smtClean="0"/>
              <a:t>maso</a:t>
            </a:r>
            <a:r>
              <a:rPr lang="en-US" sz="1600" dirty="0" smtClean="0"/>
              <a:t> </a:t>
            </a:r>
            <a:r>
              <a:rPr lang="en-US" sz="1600" dirty="0" err="1"/>
              <a:t>není</a:t>
            </a:r>
            <a:r>
              <a:rPr lang="en-US" sz="1600" dirty="0"/>
              <a:t> </a:t>
            </a:r>
            <a:r>
              <a:rPr lang="en-US" sz="1600" dirty="0" err="1"/>
              <a:t>propečené</a:t>
            </a:r>
            <a:r>
              <a:rPr lang="en-US" sz="1600" dirty="0"/>
              <a:t>.</a:t>
            </a:r>
            <a:endParaRPr lang="en-US" sz="1600" i="0" dirty="0">
              <a:effectLst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635776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porce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20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38C68E9C-1ADF-179B-D670-D67AB7C8EB72}"/>
              </a:ext>
            </a:extLst>
          </p:cNvPr>
          <p:cNvSpPr/>
          <p:nvPr/>
        </p:nvSpPr>
        <p:spPr>
          <a:xfrm>
            <a:off x="7570839" y="5840361"/>
            <a:ext cx="4080387" cy="6117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*</a:t>
            </a:r>
            <a:r>
              <a:rPr lang="cs-CZ" dirty="0" smtClean="0">
                <a:solidFill>
                  <a:schemeClr val="tx1"/>
                </a:solidFill>
              </a:rPr>
              <a:t>Zdroj receptu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hlinkClick r:id="rId3"/>
              </a:rPr>
              <a:t>https://linktr.ee/cookisintheair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Εικόνα 7" descr="Εικόνα που περιέχει σνακ, φαγητό, φαστ φουντ, κίτρινο&#10;&#10;Περιγραφή που δημιουργήθηκε αυτόματα">
            <a:extLst>
              <a:ext uri="{FF2B5EF4-FFF2-40B4-BE49-F238E27FC236}">
                <a16:creationId xmlns:a16="http://schemas.microsoft.com/office/drawing/2014/main" id="{A2ABE794-0130-7FB0-D68F-E1A8EA972E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11" y="1503213"/>
            <a:ext cx="4510501" cy="312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87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204A5-5F6D-8B85-F839-71C25EE37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3A25D0E-E902-F1E9-9820-6A8D27994C87}"/>
              </a:ext>
            </a:extLst>
          </p:cNvPr>
          <p:cNvSpPr txBox="1"/>
          <p:nvPr/>
        </p:nvSpPr>
        <p:spPr>
          <a:xfrm>
            <a:off x="506232" y="713614"/>
            <a:ext cx="43565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225"/>
              </a:spcAft>
              <a:buSzPts val="1400"/>
            </a:pPr>
            <a:r>
              <a:rPr 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Gyros</a:t>
            </a:r>
            <a:endParaRPr lang="el-GR" sz="2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9D93E3-3515-FEAD-A546-86E8A5940C32}"/>
              </a:ext>
            </a:extLst>
          </p:cNvPr>
          <p:cNvSpPr txBox="1"/>
          <p:nvPr/>
        </p:nvSpPr>
        <p:spPr>
          <a:xfrm>
            <a:off x="5031189" y="1800562"/>
            <a:ext cx="274905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steaky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vepřové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krkovice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nudličky</a:t>
            </a:r>
            <a:endParaRPr lang="cs-CZ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lžička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soli</a:t>
            </a:r>
            <a:endParaRPr lang="cs-CZ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lžička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pepře</a:t>
            </a:r>
            <a:endParaRPr lang="cs-CZ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lžíce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papriky</a:t>
            </a:r>
            <a:endParaRPr lang="cs-CZ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lžíce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kmínu</a:t>
            </a:r>
            <a:endParaRPr lang="cs-CZ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lžíce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hořčice</a:t>
            </a:r>
            <a:endParaRPr lang="cs-CZ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lžíce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rajčatové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šťávy</a:t>
            </a:r>
            <a:endParaRPr lang="cs-CZ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lžíce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jablečného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octa</a:t>
            </a:r>
            <a:endParaRPr lang="el-GR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F1D6A6-F188-08F8-A804-4655CD7E9F76}"/>
              </a:ext>
            </a:extLst>
          </p:cNvPr>
          <p:cNvSpPr txBox="1"/>
          <p:nvPr/>
        </p:nvSpPr>
        <p:spPr>
          <a:xfrm>
            <a:off x="8003459" y="1800562"/>
            <a:ext cx="358877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Maso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zbytek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ingrediencí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cs-CZ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ejte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mísy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Promíchejte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dejte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lednice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minut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až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hodiny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odležet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Vložte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směs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horkovzdušné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fritézy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pečte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Maso/Steak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polovině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pečení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promíchejte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Podávejte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tortillou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bramborami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zeleninou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1FA2D7EC-B146-9EEE-37DB-F92A002882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0447676"/>
              </p:ext>
            </p:extLst>
          </p:nvPr>
        </p:nvGraphicFramePr>
        <p:xfrm>
          <a:off x="5565058" y="405933"/>
          <a:ext cx="539791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8955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698955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porcÍ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20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7AE8DDA0-6CBF-BF19-7725-265815D4D3A9}"/>
              </a:ext>
            </a:extLst>
          </p:cNvPr>
          <p:cNvSpPr/>
          <p:nvPr/>
        </p:nvSpPr>
        <p:spPr>
          <a:xfrm>
            <a:off x="3923071" y="5555226"/>
            <a:ext cx="4965290" cy="8968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*</a:t>
            </a:r>
            <a:r>
              <a:rPr lang="cs-CZ" dirty="0">
                <a:solidFill>
                  <a:schemeClr val="tx1"/>
                </a:solidFill>
              </a:rPr>
              <a:t>Zdroj receptu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  <a:hlinkClick r:id="rId3"/>
              </a:rPr>
              <a:t>https</a:t>
            </a:r>
            <a:r>
              <a:rPr lang="en-US" dirty="0">
                <a:solidFill>
                  <a:schemeClr val="tx1"/>
                </a:solidFill>
                <a:hlinkClick r:id="rId3"/>
              </a:rPr>
              <a:t>://www.instagram.com/xristiannascooking_/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Εικόνα 5" descr="Εικόνα που περιέχει φαγητό, σάντουιτς, φαστ φουντ, Αμερικανικό φαγητό&#10;&#10;Περιγραφή που δημιουργήθηκε αυτόματα">
            <a:extLst>
              <a:ext uri="{FF2B5EF4-FFF2-40B4-BE49-F238E27FC236}">
                <a16:creationId xmlns:a16="http://schemas.microsoft.com/office/drawing/2014/main" id="{AD9966F8-48A8-EEFA-2BFF-2D83CBA55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140" y="1579830"/>
            <a:ext cx="2465931" cy="355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643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103BF-41E4-B949-20A0-A68D612BF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E7373A8-6118-0799-47DF-E66AC8A62FC0}"/>
              </a:ext>
            </a:extLst>
          </p:cNvPr>
          <p:cNvSpPr txBox="1"/>
          <p:nvPr/>
        </p:nvSpPr>
        <p:spPr>
          <a:xfrm>
            <a:off x="506232" y="713614"/>
            <a:ext cx="43565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225"/>
              </a:spcAft>
              <a:buSzPts val="1400"/>
            </a:pPr>
            <a:r>
              <a:rPr lang="cs-CZ" sz="2800" b="1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Domácí</a:t>
            </a:r>
            <a:r>
              <a:rPr lang="en-US" sz="2800" b="1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Hot Dog</a:t>
            </a:r>
            <a:endParaRPr lang="el-GR" sz="2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4E4A3B-BCE2-BA64-9478-F3E626F49BF0}"/>
              </a:ext>
            </a:extLst>
          </p:cNvPr>
          <p:cNvSpPr txBox="1"/>
          <p:nvPr/>
        </p:nvSpPr>
        <p:spPr>
          <a:xfrm>
            <a:off x="4650659" y="1800562"/>
            <a:ext cx="3195484" cy="2956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klobásy</a:t>
            </a: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rozkro</a:t>
            </a:r>
            <a:r>
              <a:rPr lang="en-US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jené</a:t>
            </a:r>
            <a:r>
              <a:rPr lang="en-US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polovin</a:t>
            </a:r>
            <a:r>
              <a:rPr lang="cs-CZ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Směs salátů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Cibulové</a:t>
            </a:r>
            <a:r>
              <a:rPr lang="en-US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chutney</a:t>
            </a:r>
            <a:endParaRPr lang="cs-CZ" kern="1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Hořčice</a:t>
            </a:r>
            <a:endParaRPr lang="cs-CZ" kern="1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Kečup</a:t>
            </a:r>
            <a:endParaRPr lang="cs-CZ" kern="1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Hot </a:t>
            </a: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dog </a:t>
            </a:r>
            <a:r>
              <a:rPr lang="cs-CZ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bulky</a:t>
            </a:r>
            <a:endParaRPr lang="el-GR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4D5AEB-EF8F-5187-3E56-8CB636A7D212}"/>
              </a:ext>
            </a:extLst>
          </p:cNvPr>
          <p:cNvSpPr txBox="1"/>
          <p:nvPr/>
        </p:nvSpPr>
        <p:spPr>
          <a:xfrm>
            <a:off x="8003459" y="1800562"/>
            <a:ext cx="3588774" cy="294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Vlož</a:t>
            </a:r>
            <a:r>
              <a:rPr lang="cs-CZ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cs-CZ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klobásy</a:t>
            </a:r>
            <a:r>
              <a:rPr lang="en-US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fritézy</a:t>
            </a: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pečte</a:t>
            </a:r>
            <a:r>
              <a:rPr lang="cs-CZ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minut</a:t>
            </a: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při</a:t>
            </a: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  <a:r>
              <a:rPr lang="cs-CZ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kern="1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Mezitím</a:t>
            </a:r>
            <a:r>
              <a:rPr lang="en-US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připrav</a:t>
            </a:r>
            <a:r>
              <a:rPr lang="cs-CZ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bul</a:t>
            </a:r>
            <a:r>
              <a:rPr lang="en-US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ky</a:t>
            </a: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rozp</a:t>
            </a:r>
            <a:r>
              <a:rPr lang="cs-CZ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ulte</a:t>
            </a:r>
            <a:r>
              <a:rPr lang="en-US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je, </a:t>
            </a:r>
            <a:r>
              <a:rPr lang="en-US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pokla</a:t>
            </a:r>
            <a:r>
              <a:rPr lang="cs-CZ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ďte</a:t>
            </a:r>
            <a:r>
              <a:rPr lang="en-US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salátem</a:t>
            </a: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cibulovým</a:t>
            </a: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chutney</a:t>
            </a:r>
            <a:r>
              <a:rPr lang="en-US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kern="1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Jakmile</a:t>
            </a:r>
            <a:r>
              <a:rPr lang="en-US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jsou</a:t>
            </a: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klobásy </a:t>
            </a:r>
            <a:r>
              <a:rPr lang="en-US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hotové</a:t>
            </a: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položte</a:t>
            </a: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zeleninu</a:t>
            </a: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přidejte</a:t>
            </a: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hořčici</a:t>
            </a: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kečup</a:t>
            </a: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CBCAA96E-86F8-FF60-5E75-A90DAC04B8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699924"/>
              </p:ext>
            </p:extLst>
          </p:nvPr>
        </p:nvGraphicFramePr>
        <p:xfrm>
          <a:off x="5565058" y="405933"/>
          <a:ext cx="539791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8955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698955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porcE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DFDF6303-6966-F2C3-64FE-ED33DA1E617F}"/>
              </a:ext>
            </a:extLst>
          </p:cNvPr>
          <p:cNvSpPr/>
          <p:nvPr/>
        </p:nvSpPr>
        <p:spPr>
          <a:xfrm>
            <a:off x="3298723" y="5555226"/>
            <a:ext cx="4965290" cy="8968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*</a:t>
            </a:r>
            <a:r>
              <a:rPr lang="cs-CZ" dirty="0">
                <a:solidFill>
                  <a:schemeClr val="tx1"/>
                </a:solidFill>
              </a:rPr>
              <a:t>Zdroj receptu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  <a:hlinkClick r:id="rId3"/>
              </a:rPr>
              <a:t>https</a:t>
            </a:r>
            <a:r>
              <a:rPr lang="en-US" dirty="0">
                <a:solidFill>
                  <a:schemeClr val="tx1"/>
                </a:solidFill>
                <a:hlinkClick r:id="rId3"/>
              </a:rPr>
              <a:t>://www.instagram.com/xristiannascooking_/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Εικόνα 2" descr="Εικόνα που περιέχει φαγητό, φαστ φουντ, σάντουιτς, Αμερικανικό φαγητό&#10;&#10;Περιγραφή που δημιουργήθηκε αυτόματα">
            <a:extLst>
              <a:ext uri="{FF2B5EF4-FFF2-40B4-BE49-F238E27FC236}">
                <a16:creationId xmlns:a16="http://schemas.microsoft.com/office/drawing/2014/main" id="{E444A6D6-78EE-B9E0-EE42-85EB48A4A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270" y="1489448"/>
            <a:ext cx="2569123" cy="370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14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CDA3E-966D-5C7C-A9B8-1FC87068B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42D79BA-C57C-1D61-8B1E-D23A8A25A0F6}"/>
              </a:ext>
            </a:extLst>
          </p:cNvPr>
          <p:cNvSpPr txBox="1"/>
          <p:nvPr/>
        </p:nvSpPr>
        <p:spPr>
          <a:xfrm>
            <a:off x="614387" y="746563"/>
            <a:ext cx="43565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225"/>
              </a:spcAft>
              <a:buSzPts val="1400"/>
            </a:pPr>
            <a:r>
              <a:rPr lang="cs-CZ" sz="28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Citronové</a:t>
            </a:r>
            <a:r>
              <a:rPr lang="en-US" sz="2800" b="1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kuře</a:t>
            </a:r>
            <a:endParaRPr lang="el-GR" sz="2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1847A8-30A2-B0B3-782C-5CAD9117D520}"/>
              </a:ext>
            </a:extLst>
          </p:cNvPr>
          <p:cNvSpPr txBox="1"/>
          <p:nvPr/>
        </p:nvSpPr>
        <p:spPr>
          <a:xfrm>
            <a:off x="4650659" y="1800562"/>
            <a:ext cx="3195484" cy="4922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sz="16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baby </a:t>
            </a:r>
            <a:r>
              <a:rPr lang="en-US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brambor</a:t>
            </a:r>
            <a:r>
              <a:rPr lang="en-US" sz="16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nakrájených</a:t>
            </a:r>
            <a:r>
              <a:rPr lang="en-US" sz="16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6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polovinu</a:t>
            </a:r>
            <a:endParaRPr lang="cs-CZ" sz="1600" kern="1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velká</a:t>
            </a:r>
            <a:r>
              <a:rPr lang="en-US" sz="16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kuřecí</a:t>
            </a:r>
            <a:r>
              <a:rPr lang="en-US" sz="16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prsa</a:t>
            </a:r>
            <a:endParaRPr lang="cs-CZ" sz="1600" kern="1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lžic</a:t>
            </a:r>
            <a:r>
              <a:rPr lang="en-US" sz="16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hořčice</a:t>
            </a:r>
            <a:endParaRPr lang="cs-CZ" sz="1600" kern="1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Sůl</a:t>
            </a:r>
            <a:endParaRPr lang="cs-CZ" sz="1600" kern="1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Pepř</a:t>
            </a:r>
            <a:endParaRPr lang="cs-CZ" sz="1600" kern="1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Paprika</a:t>
            </a:r>
            <a:endParaRPr lang="cs-CZ" sz="1600" kern="1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Kurkuma</a:t>
            </a:r>
            <a:endParaRPr lang="cs-CZ" sz="1600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en-US" sz="16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esnekový</a:t>
            </a:r>
            <a:r>
              <a:rPr lang="en-US" sz="16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prášek</a:t>
            </a:r>
            <a:endParaRPr lang="cs-CZ" sz="1600" kern="1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Oregano</a:t>
            </a:r>
            <a:endParaRPr lang="cs-CZ" sz="1600" kern="1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16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1/2 </a:t>
            </a:r>
            <a:r>
              <a:rPr lang="en-US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sklenice</a:t>
            </a:r>
            <a:r>
              <a:rPr lang="en-US" sz="16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vody</a:t>
            </a:r>
            <a:endParaRPr lang="cs-CZ" sz="1600" kern="1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lžíce</a:t>
            </a:r>
            <a:r>
              <a:rPr lang="en-US" sz="16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oleje</a:t>
            </a:r>
            <a:endParaRPr lang="cs-CZ" sz="1600" kern="1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Šťáva</a:t>
            </a:r>
            <a:r>
              <a:rPr lang="en-US" sz="16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</a:t>
            </a:r>
            <a:r>
              <a:rPr lang="en-US" sz="16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citronů</a:t>
            </a:r>
            <a:endParaRPr lang="el-GR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8C5D03-3D52-4750-6B12-A99ADAD81EBB}"/>
              </a:ext>
            </a:extLst>
          </p:cNvPr>
          <p:cNvSpPr txBox="1"/>
          <p:nvPr/>
        </p:nvSpPr>
        <p:spPr>
          <a:xfrm>
            <a:off x="8003459" y="1800562"/>
            <a:ext cx="3588774" cy="3878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Nejprve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nakrájejte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brambory</a:t>
            </a:r>
            <a:r>
              <a:rPr lang="cs-CZ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obalte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cs-CZ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 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polévkový</a:t>
            </a:r>
            <a:r>
              <a:rPr lang="cs-CZ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lží</a:t>
            </a:r>
            <a:r>
              <a:rPr lang="cs-CZ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cích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směsi </a:t>
            </a:r>
            <a:r>
              <a:rPr lang="en-US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hořčice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cs-CZ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oli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pepř</a:t>
            </a:r>
            <a:r>
              <a:rPr lang="cs-CZ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1400" kern="1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Poté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kuře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obou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stran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marinujte</a:t>
            </a:r>
            <a:r>
              <a:rPr lang="cs-CZ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kořením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1400" kern="1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mixéru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vyšlehejte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olej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hořčici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vodu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Zalijte směsí </a:t>
            </a:r>
            <a:r>
              <a:rPr lang="en-US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brambory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kuře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1400" kern="1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Peč</a:t>
            </a:r>
            <a:r>
              <a:rPr lang="cs-CZ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asi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hodinu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při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cs-CZ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cs-CZ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minutách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otoč</a:t>
            </a:r>
            <a:r>
              <a:rPr lang="cs-CZ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prsa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cs-CZ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zamíchejte </a:t>
            </a:r>
            <a:r>
              <a:rPr lang="en-US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brambory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1400" kern="1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pravidelných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intervalech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otáčejte maso</a:t>
            </a:r>
            <a:r>
              <a:rPr lang="cs-CZ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cs-CZ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promíchejte </a:t>
            </a:r>
            <a:r>
              <a:rPr lang="en-US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brambory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1400" kern="1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cs-CZ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konec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zalij</a:t>
            </a:r>
            <a:r>
              <a:rPr lang="cs-CZ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šťávou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citronů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8A4EF998-EAE3-EC29-8C86-20D9682F49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817773"/>
              </p:ext>
            </p:extLst>
          </p:nvPr>
        </p:nvGraphicFramePr>
        <p:xfrm>
          <a:off x="5565058" y="405933"/>
          <a:ext cx="539791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8955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698955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porcÍ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hodina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0061DCC3-CA2E-99CA-62F4-2021997C669C}"/>
              </a:ext>
            </a:extLst>
          </p:cNvPr>
          <p:cNvSpPr/>
          <p:nvPr/>
        </p:nvSpPr>
        <p:spPr>
          <a:xfrm>
            <a:off x="201877" y="5621929"/>
            <a:ext cx="4448782" cy="11519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*</a:t>
            </a:r>
            <a:r>
              <a:rPr lang="cs-CZ" dirty="0">
                <a:solidFill>
                  <a:schemeClr val="tx1"/>
                </a:solidFill>
              </a:rPr>
              <a:t>Zdroj receptu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  <a:hlinkClick r:id="rId3"/>
              </a:rPr>
              <a:t>https</a:t>
            </a:r>
            <a:r>
              <a:rPr lang="en-US" dirty="0">
                <a:solidFill>
                  <a:schemeClr val="tx1"/>
                </a:solidFill>
                <a:hlinkClick r:id="rId3"/>
              </a:rPr>
              <a:t>://www.instagram.com/xristiannascooking_/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Εικόνα 3" descr="Εικόνα που περιέχει φαγητό, εσωτερικός χώρος, τηγάνισμα, πιάτο&#10;&#10;Περιγραφή που δημιουργήθηκε αυτόματα">
            <a:extLst>
              <a:ext uri="{FF2B5EF4-FFF2-40B4-BE49-F238E27FC236}">
                <a16:creationId xmlns:a16="http://schemas.microsoft.com/office/drawing/2014/main" id="{3E679C8D-8BDD-5FC5-A010-2521E5F07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932" y="1315400"/>
            <a:ext cx="2649481" cy="382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21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375AFA-EBA6-1730-C06D-4A8FCA814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3457"/>
            <a:ext cx="10515600" cy="1325563"/>
          </a:xfrm>
        </p:spPr>
        <p:txBody>
          <a:bodyPr/>
          <a:lstStyle/>
          <a:p>
            <a:pPr algn="ctr"/>
            <a:r>
              <a:rPr lang="cs-CZ" b="1" dirty="0" smtClean="0"/>
              <a:t>Ryby</a:t>
            </a:r>
            <a:r>
              <a:rPr lang="en-US" b="1" dirty="0" smtClean="0"/>
              <a:t> </a:t>
            </a:r>
            <a:r>
              <a:rPr lang="en-US" b="1" dirty="0"/>
              <a:t>&amp; </a:t>
            </a:r>
            <a:r>
              <a:rPr lang="cs-CZ" b="1" dirty="0" smtClean="0"/>
              <a:t>mořské plody</a:t>
            </a:r>
            <a:endParaRPr lang="el-GR" b="1" dirty="0"/>
          </a:p>
        </p:txBody>
      </p:sp>
      <p:pic>
        <p:nvPicPr>
          <p:cNvPr id="4" name="Εικόνα 3" descr="Εικόνα που περιέχει φαγητό, αρθρόποδα, γαρίδα&#10;&#10;Περιγραφή που δημιουργήθηκε αυτόματα">
            <a:extLst>
              <a:ext uri="{FF2B5EF4-FFF2-40B4-BE49-F238E27FC236}">
                <a16:creationId xmlns:a16="http://schemas.microsoft.com/office/drawing/2014/main" id="{D6B17DCD-E61B-7407-4797-7FF4F2165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036" y="1810696"/>
            <a:ext cx="6685928" cy="463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449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483749" y="614233"/>
            <a:ext cx="47568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i="1" dirty="0" smtClean="0">
                <a:solidFill>
                  <a:srgbClr val="000000"/>
                </a:solidFill>
                <a:effectLst/>
              </a:rPr>
              <a:t>Losos s hořčicí a tymiánem</a:t>
            </a:r>
            <a:endParaRPr lang="en-US" sz="28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5240594" y="1905763"/>
            <a:ext cx="288085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</a:t>
            </a:r>
            <a:r>
              <a:rPr lang="en-US" dirty="0" err="1"/>
              <a:t>filety</a:t>
            </a:r>
            <a:r>
              <a:rPr lang="en-US" dirty="0"/>
              <a:t> z </a:t>
            </a:r>
            <a:r>
              <a:rPr lang="en-US" dirty="0" err="1" smtClean="0"/>
              <a:t>lososa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</a:t>
            </a:r>
            <a:r>
              <a:rPr lang="cs-CZ" dirty="0" smtClean="0"/>
              <a:t>ůl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Č</a:t>
            </a:r>
            <a:r>
              <a:rPr lang="en-US" dirty="0" err="1" smtClean="0"/>
              <a:t>erstvě</a:t>
            </a:r>
            <a:r>
              <a:rPr lang="en-US" dirty="0" smtClean="0"/>
              <a:t> </a:t>
            </a:r>
            <a:r>
              <a:rPr lang="en-US" dirty="0" err="1" smtClean="0"/>
              <a:t>mlet</a:t>
            </a:r>
            <a:r>
              <a:rPr lang="cs-CZ" dirty="0" smtClean="0"/>
              <a:t>ý</a:t>
            </a:r>
            <a:r>
              <a:rPr lang="en-US" dirty="0" smtClean="0"/>
              <a:t> </a:t>
            </a:r>
            <a:r>
              <a:rPr lang="en-US" dirty="0" err="1" smtClean="0"/>
              <a:t>čern</a:t>
            </a:r>
            <a:r>
              <a:rPr lang="cs-CZ" dirty="0" smtClean="0"/>
              <a:t>ý</a:t>
            </a:r>
            <a:r>
              <a:rPr lang="en-US" dirty="0" smtClean="0"/>
              <a:t> </a:t>
            </a:r>
            <a:r>
              <a:rPr lang="en-US" dirty="0" err="1" smtClean="0"/>
              <a:t>pepř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 </a:t>
            </a:r>
            <a:r>
              <a:rPr lang="en-US" dirty="0" err="1"/>
              <a:t>stroužek</a:t>
            </a:r>
            <a:r>
              <a:rPr lang="en-US" dirty="0"/>
              <a:t> </a:t>
            </a:r>
            <a:r>
              <a:rPr lang="en-US" dirty="0" err="1"/>
              <a:t>česneku</a:t>
            </a:r>
            <a:r>
              <a:rPr lang="en-US" dirty="0"/>
              <a:t>, </a:t>
            </a:r>
            <a:r>
              <a:rPr lang="en-US" dirty="0" err="1" smtClean="0"/>
              <a:t>nasekan</a:t>
            </a:r>
            <a:r>
              <a:rPr lang="cs-CZ" dirty="0" smtClean="0"/>
              <a:t>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 </a:t>
            </a:r>
            <a:r>
              <a:rPr lang="en-US" dirty="0" err="1" smtClean="0"/>
              <a:t>lžíce</a:t>
            </a:r>
            <a:r>
              <a:rPr lang="en-US" dirty="0" smtClean="0"/>
              <a:t> </a:t>
            </a:r>
            <a:r>
              <a:rPr lang="en-US" dirty="0" err="1" smtClean="0"/>
              <a:t>celozrnn</a:t>
            </a:r>
            <a:r>
              <a:rPr lang="cs-CZ" dirty="0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hořčice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 </a:t>
            </a:r>
            <a:r>
              <a:rPr lang="en-US" dirty="0" err="1" smtClean="0"/>
              <a:t>lžíce</a:t>
            </a:r>
            <a:r>
              <a:rPr lang="en-US" dirty="0" smtClean="0"/>
              <a:t> </a:t>
            </a:r>
            <a:r>
              <a:rPr lang="cs-CZ" dirty="0" smtClean="0"/>
              <a:t>třtinového</a:t>
            </a:r>
            <a:r>
              <a:rPr lang="en-US" dirty="0" smtClean="0"/>
              <a:t> </a:t>
            </a:r>
            <a:r>
              <a:rPr lang="en-US" dirty="0" err="1" smtClean="0"/>
              <a:t>cukr</a:t>
            </a:r>
            <a:r>
              <a:rPr lang="cs-CZ" dirty="0" smtClean="0"/>
              <a:t>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 </a:t>
            </a:r>
            <a:r>
              <a:rPr lang="en-US" dirty="0" err="1"/>
              <a:t>lžičky</a:t>
            </a:r>
            <a:r>
              <a:rPr lang="en-US" dirty="0"/>
              <a:t> extra </a:t>
            </a:r>
            <a:r>
              <a:rPr lang="en-US" dirty="0" err="1" smtClean="0"/>
              <a:t>panensk</a:t>
            </a:r>
            <a:r>
              <a:rPr lang="cs-CZ" dirty="0" err="1" smtClean="0"/>
              <a:t>ého</a:t>
            </a:r>
            <a:r>
              <a:rPr lang="cs-CZ" dirty="0" smtClean="0"/>
              <a:t> </a:t>
            </a:r>
            <a:r>
              <a:rPr lang="en-US" dirty="0" err="1" smtClean="0"/>
              <a:t>olivov</a:t>
            </a:r>
            <a:r>
              <a:rPr lang="cs-CZ" dirty="0" err="1" smtClean="0"/>
              <a:t>ého</a:t>
            </a:r>
            <a:r>
              <a:rPr lang="en-US" dirty="0" smtClean="0"/>
              <a:t> </a:t>
            </a:r>
            <a:r>
              <a:rPr lang="en-US" dirty="0" err="1" smtClean="0"/>
              <a:t>olej</a:t>
            </a:r>
            <a:r>
              <a:rPr lang="cs-CZ" dirty="0" smtClean="0"/>
              <a:t>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1/2 </a:t>
            </a:r>
            <a:r>
              <a:rPr lang="en-US" dirty="0" err="1"/>
              <a:t>lžičky</a:t>
            </a:r>
            <a:r>
              <a:rPr lang="en-US" dirty="0"/>
              <a:t> </a:t>
            </a:r>
            <a:r>
              <a:rPr lang="en-US" dirty="0" err="1" smtClean="0"/>
              <a:t>lístk</a:t>
            </a:r>
            <a:r>
              <a:rPr lang="cs-CZ" dirty="0" smtClean="0"/>
              <a:t>ů</a:t>
            </a:r>
            <a:r>
              <a:rPr lang="en-US" dirty="0" smtClean="0"/>
              <a:t> </a:t>
            </a:r>
            <a:r>
              <a:rPr lang="en-US" dirty="0" err="1"/>
              <a:t>čerstvého</a:t>
            </a:r>
            <a:r>
              <a:rPr lang="en-US" dirty="0"/>
              <a:t> </a:t>
            </a:r>
            <a:r>
              <a:rPr lang="en-US" dirty="0" err="1"/>
              <a:t>tymiánu</a:t>
            </a:r>
            <a:endParaRPr lang="en-US" b="0" i="0" dirty="0"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358930" y="1905763"/>
            <a:ext cx="288085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cs-CZ" dirty="0" smtClean="0"/>
              <a:t> </a:t>
            </a:r>
            <a:r>
              <a:rPr lang="en-US" dirty="0" err="1" smtClean="0"/>
              <a:t>Lososa</a:t>
            </a:r>
            <a:r>
              <a:rPr lang="en-US" dirty="0" smtClean="0"/>
              <a:t> </a:t>
            </a:r>
            <a:r>
              <a:rPr lang="cs-CZ" dirty="0" smtClean="0"/>
              <a:t>osolte a opepřete</a:t>
            </a:r>
            <a:r>
              <a:rPr lang="en-US" dirty="0" smtClean="0"/>
              <a:t>. V </a:t>
            </a:r>
            <a:r>
              <a:rPr lang="en-US" dirty="0" err="1"/>
              <a:t>misce</a:t>
            </a:r>
            <a:r>
              <a:rPr lang="en-US" dirty="0"/>
              <a:t> </a:t>
            </a:r>
            <a:r>
              <a:rPr lang="cs-CZ" dirty="0" smtClean="0"/>
              <a:t>smích</a:t>
            </a:r>
            <a:r>
              <a:rPr lang="en-US" dirty="0" err="1" smtClean="0"/>
              <a:t>ejte</a:t>
            </a:r>
            <a:r>
              <a:rPr lang="en-US" dirty="0" smtClean="0"/>
              <a:t> </a:t>
            </a:r>
            <a:r>
              <a:rPr lang="en-US" dirty="0" err="1"/>
              <a:t>česnek</a:t>
            </a:r>
            <a:r>
              <a:rPr lang="en-US" dirty="0"/>
              <a:t>, </a:t>
            </a:r>
            <a:r>
              <a:rPr lang="en-US" dirty="0" err="1"/>
              <a:t>hořčici</a:t>
            </a:r>
            <a:r>
              <a:rPr lang="en-US" dirty="0"/>
              <a:t>, </a:t>
            </a:r>
            <a:r>
              <a:rPr lang="cs-CZ" dirty="0" err="1" smtClean="0"/>
              <a:t>třtinov</a:t>
            </a:r>
            <a:r>
              <a:rPr lang="en-US" dirty="0" smtClean="0"/>
              <a:t>ý </a:t>
            </a:r>
            <a:r>
              <a:rPr lang="en-US" dirty="0" err="1"/>
              <a:t>cukr</a:t>
            </a:r>
            <a:r>
              <a:rPr lang="en-US" dirty="0"/>
              <a:t>, </a:t>
            </a:r>
            <a:r>
              <a:rPr lang="en-US" dirty="0" err="1"/>
              <a:t>olej</a:t>
            </a:r>
            <a:r>
              <a:rPr lang="en-US" dirty="0"/>
              <a:t> a </a:t>
            </a:r>
            <a:r>
              <a:rPr lang="en-US" dirty="0" err="1" smtClean="0"/>
              <a:t>tymián</a:t>
            </a:r>
            <a:r>
              <a:rPr lang="cs-CZ" dirty="0"/>
              <a:t> </a:t>
            </a:r>
            <a:r>
              <a:rPr lang="cs-CZ" dirty="0" smtClean="0"/>
              <a:t>a směsí</a:t>
            </a:r>
            <a:r>
              <a:rPr lang="en-US" dirty="0" smtClean="0"/>
              <a:t> </a:t>
            </a:r>
            <a:r>
              <a:rPr lang="cs-CZ" dirty="0"/>
              <a:t>p</a:t>
            </a:r>
            <a:r>
              <a:rPr lang="cs-CZ" dirty="0" smtClean="0"/>
              <a:t>otřete filety lososa.</a:t>
            </a:r>
          </a:p>
          <a:p>
            <a:pPr>
              <a:buFont typeface="+mj-lt"/>
              <a:buAutoNum type="arabicPeriod"/>
            </a:pPr>
            <a:r>
              <a:rPr lang="cs-CZ" dirty="0"/>
              <a:t> </a:t>
            </a:r>
            <a:r>
              <a:rPr lang="cs-CZ" dirty="0" smtClean="0"/>
              <a:t>Filety rozložte na rošt horkovzdušné fritézy a</a:t>
            </a:r>
            <a:r>
              <a:rPr lang="cs-CZ" dirty="0"/>
              <a:t> </a:t>
            </a:r>
            <a:r>
              <a:rPr lang="cs-CZ" dirty="0" smtClean="0"/>
              <a:t>p</a:t>
            </a:r>
            <a:r>
              <a:rPr lang="en-US" dirty="0" err="1" smtClean="0"/>
              <a:t>ečte</a:t>
            </a:r>
            <a:r>
              <a:rPr lang="en-US" dirty="0" smtClean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smtClean="0"/>
              <a:t>160</a:t>
            </a:r>
            <a:r>
              <a:rPr lang="cs-CZ" dirty="0" smtClean="0"/>
              <a:t> </a:t>
            </a:r>
            <a:r>
              <a:rPr lang="en-US" dirty="0" smtClean="0"/>
              <a:t>°C</a:t>
            </a:r>
            <a:r>
              <a:rPr lang="cs-CZ" dirty="0" smtClean="0"/>
              <a:t> asi 20 minut, dokud nedosáhnete p</a:t>
            </a:r>
            <a:r>
              <a:rPr lang="en-US" dirty="0" err="1" smtClean="0"/>
              <a:t>ožadovaného</a:t>
            </a:r>
            <a:r>
              <a:rPr lang="en-US" dirty="0" smtClean="0"/>
              <a:t> </a:t>
            </a:r>
            <a:r>
              <a:rPr lang="en-US" dirty="0" err="1" smtClean="0"/>
              <a:t>propečení</a:t>
            </a:r>
            <a:r>
              <a:rPr lang="cs-CZ" dirty="0"/>
              <a:t>.</a:t>
            </a:r>
            <a:endParaRPr lang="en-US" b="0" i="0" dirty="0">
              <a:effectLst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477068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porce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cap="all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r>
                        <a:rPr lang="en-US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3" name="Εικόνα 2" descr="Εικόνα που περιέχει φαγητό, πιάτο, πίνακας, γεύμα&#10;&#10;Περιγραφή που δημιουργήθηκε αυτόματα">
            <a:extLst>
              <a:ext uri="{FF2B5EF4-FFF2-40B4-BE49-F238E27FC236}">
                <a16:creationId xmlns:a16="http://schemas.microsoft.com/office/drawing/2014/main" id="{95F36629-3442-7D9B-5557-FB376356A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68" y="1568340"/>
            <a:ext cx="4707683" cy="336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297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1002890" y="604401"/>
            <a:ext cx="35887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i="1" dirty="0" smtClean="0">
                <a:solidFill>
                  <a:srgbClr val="000000"/>
                </a:solidFill>
                <a:effectLst/>
              </a:rPr>
              <a:t>Krevety s česnekem</a:t>
            </a:r>
          </a:p>
          <a:p>
            <a:pPr algn="ctr"/>
            <a:r>
              <a:rPr lang="cs-CZ" sz="2800" b="1" i="1" dirty="0" smtClean="0">
                <a:solidFill>
                  <a:srgbClr val="000000"/>
                </a:solidFill>
                <a:effectLst/>
              </a:rPr>
              <a:t>a citronem</a:t>
            </a:r>
            <a:endParaRPr lang="en-US" sz="28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5230761" y="1927753"/>
            <a:ext cx="3240043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 </a:t>
            </a:r>
            <a:r>
              <a:rPr lang="en-US" dirty="0" err="1"/>
              <a:t>velký</a:t>
            </a:r>
            <a:r>
              <a:rPr lang="en-US" dirty="0"/>
              <a:t> </a:t>
            </a:r>
            <a:r>
              <a:rPr lang="en-US" dirty="0" err="1"/>
              <a:t>stroužek</a:t>
            </a:r>
            <a:r>
              <a:rPr lang="en-US" dirty="0"/>
              <a:t> </a:t>
            </a:r>
            <a:r>
              <a:rPr lang="en-US" dirty="0" err="1"/>
              <a:t>česneku</a:t>
            </a:r>
            <a:r>
              <a:rPr lang="en-US" dirty="0" smtClean="0"/>
              <a:t>, </a:t>
            </a:r>
            <a:r>
              <a:rPr lang="en-US" dirty="0" err="1" smtClean="0"/>
              <a:t>nasekan</a:t>
            </a:r>
            <a:r>
              <a:rPr lang="cs-CZ" dirty="0" smtClean="0"/>
              <a:t>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 </a:t>
            </a:r>
            <a:r>
              <a:rPr lang="en-US" dirty="0" err="1" smtClean="0"/>
              <a:t>lžíce</a:t>
            </a:r>
            <a:r>
              <a:rPr lang="en-US" dirty="0" smtClean="0"/>
              <a:t> </a:t>
            </a:r>
            <a:r>
              <a:rPr lang="en-US" dirty="0"/>
              <a:t>extra </a:t>
            </a:r>
            <a:r>
              <a:rPr lang="en-US" dirty="0" err="1" smtClean="0"/>
              <a:t>panensk</a:t>
            </a:r>
            <a:r>
              <a:rPr lang="cs-CZ" dirty="0" err="1" smtClean="0"/>
              <a:t>ého</a:t>
            </a:r>
            <a:r>
              <a:rPr lang="en-US" dirty="0" smtClean="0"/>
              <a:t> </a:t>
            </a:r>
            <a:r>
              <a:rPr lang="en-US" dirty="0" err="1" smtClean="0"/>
              <a:t>olivov</a:t>
            </a:r>
            <a:r>
              <a:rPr lang="cs-CZ" dirty="0" err="1" smtClean="0"/>
              <a:t>ého</a:t>
            </a:r>
            <a:r>
              <a:rPr lang="en-US" dirty="0" smtClean="0"/>
              <a:t> </a:t>
            </a:r>
            <a:r>
              <a:rPr lang="en-US" dirty="0" err="1" smtClean="0"/>
              <a:t>olej</a:t>
            </a:r>
            <a:r>
              <a:rPr lang="cs-CZ" dirty="0" smtClean="0"/>
              <a:t>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 </a:t>
            </a:r>
            <a:r>
              <a:rPr lang="en-US" dirty="0" err="1" smtClean="0"/>
              <a:t>lžíce</a:t>
            </a:r>
            <a:r>
              <a:rPr lang="en-US" dirty="0" smtClean="0"/>
              <a:t> </a:t>
            </a:r>
            <a:r>
              <a:rPr lang="en-US" dirty="0" err="1" smtClean="0"/>
              <a:t>čerstv</a:t>
            </a:r>
            <a:r>
              <a:rPr lang="cs-CZ" dirty="0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citronov</a:t>
            </a:r>
            <a:r>
              <a:rPr lang="cs-CZ" dirty="0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šťáv</a:t>
            </a:r>
            <a:r>
              <a:rPr lang="cs-CZ" dirty="0" smtClean="0"/>
              <a:t>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1/4 </a:t>
            </a:r>
            <a:r>
              <a:rPr lang="en-US" dirty="0" err="1"/>
              <a:t>lžičky</a:t>
            </a:r>
            <a:r>
              <a:rPr lang="en-US" dirty="0"/>
              <a:t> </a:t>
            </a:r>
            <a:r>
              <a:rPr lang="en-US" dirty="0" err="1" smtClean="0"/>
              <a:t>drcen</a:t>
            </a:r>
            <a:r>
              <a:rPr lang="cs-CZ" dirty="0" err="1" smtClean="0"/>
              <a:t>ých</a:t>
            </a:r>
            <a:r>
              <a:rPr lang="en-US" dirty="0" smtClean="0"/>
              <a:t> </a:t>
            </a:r>
            <a:r>
              <a:rPr lang="en-US" dirty="0" err="1" smtClean="0"/>
              <a:t>vloč</a:t>
            </a:r>
            <a:r>
              <a:rPr lang="cs-CZ" dirty="0" err="1" smtClean="0"/>
              <a:t>ek</a:t>
            </a:r>
            <a:r>
              <a:rPr lang="en-US" dirty="0" smtClean="0"/>
              <a:t> </a:t>
            </a:r>
            <a:r>
              <a:rPr lang="en-US" dirty="0" err="1"/>
              <a:t>červené</a:t>
            </a:r>
            <a:r>
              <a:rPr lang="en-US" dirty="0"/>
              <a:t> </a:t>
            </a:r>
            <a:r>
              <a:rPr lang="en-US" dirty="0" err="1" smtClean="0"/>
              <a:t>papriky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1/4 </a:t>
            </a:r>
            <a:r>
              <a:rPr lang="en-US" dirty="0" err="1"/>
              <a:t>lžičky</a:t>
            </a:r>
            <a:r>
              <a:rPr lang="en-US" dirty="0"/>
              <a:t> </a:t>
            </a:r>
            <a:r>
              <a:rPr lang="en-US" dirty="0" smtClean="0"/>
              <a:t>soli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1/4 </a:t>
            </a:r>
            <a:r>
              <a:rPr lang="en-US" dirty="0" err="1"/>
              <a:t>lžičky</a:t>
            </a:r>
            <a:r>
              <a:rPr lang="en-US" dirty="0"/>
              <a:t> </a:t>
            </a:r>
            <a:r>
              <a:rPr lang="en-US" dirty="0" err="1" smtClean="0"/>
              <a:t>worcestrov</a:t>
            </a:r>
            <a:r>
              <a:rPr lang="cs-CZ" dirty="0" smtClean="0"/>
              <a:t>é </a:t>
            </a:r>
            <a:r>
              <a:rPr lang="en-US" dirty="0" err="1" smtClean="0"/>
              <a:t>omáčk</a:t>
            </a:r>
            <a:r>
              <a:rPr lang="cs-CZ" dirty="0" smtClean="0"/>
              <a:t>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450 </a:t>
            </a:r>
            <a:r>
              <a:rPr lang="en-US" dirty="0"/>
              <a:t>g </a:t>
            </a:r>
            <a:r>
              <a:rPr lang="en-US" dirty="0" err="1" smtClean="0"/>
              <a:t>velk</a:t>
            </a:r>
            <a:r>
              <a:rPr lang="cs-CZ" dirty="0" err="1" smtClean="0"/>
              <a:t>ých</a:t>
            </a:r>
            <a:r>
              <a:rPr lang="en-US" dirty="0" smtClean="0"/>
              <a:t> </a:t>
            </a:r>
            <a:r>
              <a:rPr lang="en-US" dirty="0" err="1" smtClean="0"/>
              <a:t>krevet</a:t>
            </a:r>
            <a:r>
              <a:rPr lang="en-US" dirty="0" smtClean="0"/>
              <a:t> </a:t>
            </a:r>
            <a:r>
              <a:rPr lang="en-US" dirty="0"/>
              <a:t>s </a:t>
            </a:r>
            <a:r>
              <a:rPr lang="en-US" dirty="0" err="1"/>
              <a:t>ocasem</a:t>
            </a:r>
            <a:r>
              <a:rPr lang="en-US" dirty="0"/>
              <a:t>, </a:t>
            </a:r>
            <a:r>
              <a:rPr lang="en-US" dirty="0" err="1" smtClean="0"/>
              <a:t>oloupan</a:t>
            </a:r>
            <a:r>
              <a:rPr lang="cs-CZ" dirty="0" err="1" smtClean="0"/>
              <a:t>ých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1/2 </a:t>
            </a:r>
            <a:r>
              <a:rPr lang="cs-CZ" dirty="0" smtClean="0"/>
              <a:t>citronu </a:t>
            </a:r>
            <a:r>
              <a:rPr lang="en-US" dirty="0" err="1" smtClean="0"/>
              <a:t>nakrájené</a:t>
            </a:r>
            <a:r>
              <a:rPr lang="cs-CZ" dirty="0" smtClean="0"/>
              <a:t>ho</a:t>
            </a:r>
            <a:r>
              <a:rPr lang="en-US" dirty="0" smtClean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tenké</a:t>
            </a:r>
            <a:r>
              <a:rPr lang="en-US" dirty="0"/>
              <a:t> </a:t>
            </a:r>
            <a:r>
              <a:rPr lang="en-US" dirty="0" err="1" smtClean="0"/>
              <a:t>plátky</a:t>
            </a:r>
            <a:r>
              <a:rPr lang="en-US" dirty="0" smtClean="0"/>
              <a:t>,</a:t>
            </a:r>
            <a:r>
              <a:rPr lang="cs-CZ" dirty="0" smtClean="0"/>
              <a:t> bez </a:t>
            </a:r>
            <a:r>
              <a:rPr lang="en-US" dirty="0" err="1" smtClean="0"/>
              <a:t>semínek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 </a:t>
            </a:r>
            <a:r>
              <a:rPr lang="en-US" dirty="0" err="1" smtClean="0"/>
              <a:t>lžíce</a:t>
            </a:r>
            <a:r>
              <a:rPr lang="en-US" dirty="0" smtClean="0"/>
              <a:t> </a:t>
            </a:r>
            <a:r>
              <a:rPr lang="en-US" dirty="0" err="1"/>
              <a:t>jemně</a:t>
            </a:r>
            <a:r>
              <a:rPr lang="en-US" dirty="0"/>
              <a:t> </a:t>
            </a:r>
            <a:r>
              <a:rPr lang="en-US" dirty="0" err="1" smtClean="0"/>
              <a:t>nasekan</a:t>
            </a:r>
            <a:r>
              <a:rPr lang="cs-CZ" dirty="0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čerstv</a:t>
            </a:r>
            <a:r>
              <a:rPr lang="cs-CZ" dirty="0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petrželk</a:t>
            </a:r>
            <a:r>
              <a:rPr lang="cs-CZ" dirty="0" smtClean="0"/>
              <a:t>y</a:t>
            </a:r>
            <a:endParaRPr lang="en-US" b="0" i="0" dirty="0"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470804" y="1927752"/>
            <a:ext cx="333099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smtClean="0"/>
              <a:t>v</a:t>
            </a:r>
            <a:r>
              <a:rPr lang="cs-CZ" dirty="0" err="1" smtClean="0"/>
              <a:t>ětší</a:t>
            </a:r>
            <a:r>
              <a:rPr lang="en-US" dirty="0" smtClean="0"/>
              <a:t> </a:t>
            </a:r>
            <a:r>
              <a:rPr lang="en-US" dirty="0" err="1"/>
              <a:t>míse</a:t>
            </a:r>
            <a:r>
              <a:rPr lang="en-US" dirty="0"/>
              <a:t> </a:t>
            </a:r>
            <a:r>
              <a:rPr lang="cs-CZ" dirty="0" smtClean="0"/>
              <a:t>smíc</a:t>
            </a:r>
            <a:r>
              <a:rPr lang="en-US" dirty="0" err="1" smtClean="0"/>
              <a:t>hejte</a:t>
            </a:r>
            <a:r>
              <a:rPr lang="en-US" dirty="0" smtClean="0"/>
              <a:t> </a:t>
            </a:r>
            <a:r>
              <a:rPr lang="en-US" dirty="0" err="1"/>
              <a:t>česnek</a:t>
            </a:r>
            <a:r>
              <a:rPr lang="en-US" dirty="0"/>
              <a:t>, </a:t>
            </a:r>
            <a:r>
              <a:rPr lang="en-US" dirty="0" err="1"/>
              <a:t>olej</a:t>
            </a:r>
            <a:r>
              <a:rPr lang="en-US" dirty="0"/>
              <a:t>, </a:t>
            </a:r>
            <a:r>
              <a:rPr lang="en-US" dirty="0" err="1"/>
              <a:t>citronovou</a:t>
            </a:r>
            <a:r>
              <a:rPr lang="en-US" dirty="0"/>
              <a:t> </a:t>
            </a:r>
            <a:r>
              <a:rPr lang="en-US" dirty="0" err="1"/>
              <a:t>šťávu</a:t>
            </a:r>
            <a:r>
              <a:rPr lang="en-US" dirty="0"/>
              <a:t>, </a:t>
            </a:r>
            <a:r>
              <a:rPr lang="en-US" dirty="0" err="1"/>
              <a:t>vločky</a:t>
            </a:r>
            <a:r>
              <a:rPr lang="en-US" dirty="0"/>
              <a:t> </a:t>
            </a:r>
            <a:r>
              <a:rPr lang="en-US" dirty="0" err="1"/>
              <a:t>červené</a:t>
            </a:r>
            <a:r>
              <a:rPr lang="en-US" dirty="0"/>
              <a:t> </a:t>
            </a:r>
            <a:r>
              <a:rPr lang="en-US" dirty="0" err="1"/>
              <a:t>papriky</a:t>
            </a:r>
            <a:r>
              <a:rPr lang="en-US" dirty="0"/>
              <a:t>, </a:t>
            </a:r>
            <a:r>
              <a:rPr lang="en-US" dirty="0" smtClean="0"/>
              <a:t>s</a:t>
            </a:r>
            <a:r>
              <a:rPr lang="cs-CZ" dirty="0" err="1" smtClean="0"/>
              <a:t>ůl</a:t>
            </a:r>
            <a:r>
              <a:rPr lang="en-US" dirty="0" smtClean="0"/>
              <a:t> </a:t>
            </a:r>
            <a:r>
              <a:rPr lang="en-US" dirty="0"/>
              <a:t>a </a:t>
            </a:r>
            <a:r>
              <a:rPr lang="en-US" dirty="0" err="1" smtClean="0"/>
              <a:t>worcest</a:t>
            </a:r>
            <a:r>
              <a:rPr lang="cs-CZ" dirty="0" err="1" smtClean="0"/>
              <a:t>rovou</a:t>
            </a:r>
            <a:r>
              <a:rPr lang="cs-CZ" dirty="0" smtClean="0"/>
              <a:t> omáčku</a:t>
            </a:r>
            <a:r>
              <a:rPr lang="en-US" dirty="0" smtClean="0"/>
              <a:t>. </a:t>
            </a:r>
            <a:r>
              <a:rPr lang="en-US" dirty="0" err="1"/>
              <a:t>Přidejte</a:t>
            </a:r>
            <a:r>
              <a:rPr lang="en-US" dirty="0"/>
              <a:t> </a:t>
            </a:r>
            <a:r>
              <a:rPr lang="en-US" dirty="0" err="1"/>
              <a:t>krevety</a:t>
            </a:r>
            <a:r>
              <a:rPr lang="en-US" dirty="0"/>
              <a:t> a </a:t>
            </a:r>
            <a:r>
              <a:rPr lang="en-US" dirty="0" err="1"/>
              <a:t>plátky</a:t>
            </a:r>
            <a:r>
              <a:rPr lang="en-US" dirty="0"/>
              <a:t> </a:t>
            </a:r>
            <a:r>
              <a:rPr lang="en-US" dirty="0" err="1"/>
              <a:t>citronu</a:t>
            </a:r>
            <a:r>
              <a:rPr lang="en-US" dirty="0"/>
              <a:t> a </a:t>
            </a:r>
            <a:r>
              <a:rPr lang="en-US" dirty="0" err="1" smtClean="0"/>
              <a:t>promíchejte</a:t>
            </a:r>
            <a:r>
              <a:rPr lang="en-US" dirty="0" smtClean="0"/>
              <a:t>.</a:t>
            </a:r>
            <a:endParaRPr lang="cs-CZ" dirty="0" smtClean="0"/>
          </a:p>
          <a:p>
            <a:pPr>
              <a:buFont typeface="+mj-lt"/>
              <a:buAutoNum type="arabicPeriod"/>
            </a:pPr>
            <a:r>
              <a:rPr lang="cs-CZ" dirty="0"/>
              <a:t> </a:t>
            </a:r>
            <a:r>
              <a:rPr lang="cs-CZ" dirty="0" smtClean="0"/>
              <a:t>Rozložte krevety a plátky citronu v jedné vrstvě na rošt fritézy a pečte postupně po várkách</a:t>
            </a:r>
            <a:r>
              <a:rPr lang="en-US" dirty="0" smtClean="0"/>
              <a:t> </a:t>
            </a:r>
            <a:r>
              <a:rPr lang="en-US" dirty="0" err="1"/>
              <a:t>při</a:t>
            </a:r>
            <a:r>
              <a:rPr lang="en-US" dirty="0"/>
              <a:t> 160 °</a:t>
            </a:r>
            <a:r>
              <a:rPr lang="en-US" dirty="0" smtClean="0"/>
              <a:t>C</a:t>
            </a:r>
            <a:r>
              <a:rPr lang="cs-CZ" dirty="0" smtClean="0"/>
              <a:t> 4-6 minut</a:t>
            </a:r>
            <a:r>
              <a:rPr lang="en-US" dirty="0" smtClean="0"/>
              <a:t>, </a:t>
            </a:r>
            <a:r>
              <a:rPr lang="en-US" dirty="0" err="1"/>
              <a:t>dokud</a:t>
            </a:r>
            <a:r>
              <a:rPr lang="en-US" dirty="0"/>
              <a:t> </a:t>
            </a:r>
            <a:r>
              <a:rPr lang="en-US" dirty="0" err="1" smtClean="0"/>
              <a:t>krevety</a:t>
            </a:r>
            <a:r>
              <a:rPr lang="cs-CZ" dirty="0" smtClean="0"/>
              <a:t> nebudou </a:t>
            </a:r>
            <a:r>
              <a:rPr lang="en-US" dirty="0" err="1" smtClean="0"/>
              <a:t>neprůhledné</a:t>
            </a:r>
            <a:r>
              <a:rPr lang="en-US" dirty="0" smtClean="0"/>
              <a:t> </a:t>
            </a:r>
            <a:r>
              <a:rPr lang="en-US" dirty="0"/>
              <a:t>a </a:t>
            </a:r>
            <a:r>
              <a:rPr lang="en-US" dirty="0" err="1" smtClean="0"/>
              <a:t>propeč</a:t>
            </a:r>
            <a:r>
              <a:rPr lang="cs-CZ" dirty="0" err="1" smtClean="0"/>
              <a:t>ené</a:t>
            </a:r>
            <a:r>
              <a:rPr lang="en-US" dirty="0" smtClean="0"/>
              <a:t>.</a:t>
            </a:r>
            <a:endParaRPr lang="cs-CZ" dirty="0" smtClean="0"/>
          </a:p>
          <a:p>
            <a:pPr>
              <a:buFont typeface="+mj-lt"/>
              <a:buAutoNum type="arabicPeriod"/>
            </a:pPr>
            <a:r>
              <a:rPr lang="cs-CZ" dirty="0"/>
              <a:t> </a:t>
            </a:r>
            <a:r>
              <a:rPr lang="cs-CZ" dirty="0" smtClean="0"/>
              <a:t>Hotové</a:t>
            </a:r>
            <a:r>
              <a:rPr lang="en-US" dirty="0" smtClean="0"/>
              <a:t> </a:t>
            </a:r>
            <a:r>
              <a:rPr lang="en-US" dirty="0" err="1"/>
              <a:t>krevety</a:t>
            </a:r>
            <a:r>
              <a:rPr lang="en-US" dirty="0"/>
              <a:t> a </a:t>
            </a:r>
            <a:r>
              <a:rPr lang="en-US" dirty="0" err="1"/>
              <a:t>plátky</a:t>
            </a:r>
            <a:r>
              <a:rPr lang="en-US" dirty="0"/>
              <a:t> </a:t>
            </a:r>
            <a:r>
              <a:rPr lang="en-US" dirty="0" err="1" smtClean="0"/>
              <a:t>citronu</a:t>
            </a:r>
            <a:r>
              <a:rPr lang="cs-CZ" dirty="0" smtClean="0"/>
              <a:t> rozdělte</a:t>
            </a:r>
            <a:r>
              <a:rPr lang="en-US" dirty="0" smtClean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 smtClean="0"/>
              <a:t>talíř</a:t>
            </a:r>
            <a:r>
              <a:rPr lang="cs-CZ" dirty="0" smtClean="0"/>
              <a:t>e</a:t>
            </a:r>
            <a:r>
              <a:rPr lang="en-US" dirty="0" smtClean="0"/>
              <a:t>. </a:t>
            </a:r>
            <a:r>
              <a:rPr lang="en-US" dirty="0" err="1"/>
              <a:t>Navrch</a:t>
            </a:r>
            <a:r>
              <a:rPr lang="en-US" dirty="0"/>
              <a:t> </a:t>
            </a:r>
            <a:r>
              <a:rPr lang="cs-CZ" dirty="0" smtClean="0"/>
              <a:t>posypte</a:t>
            </a:r>
            <a:r>
              <a:rPr lang="en-US" dirty="0" smtClean="0"/>
              <a:t> </a:t>
            </a:r>
            <a:r>
              <a:rPr lang="en-US" dirty="0" err="1" smtClean="0"/>
              <a:t>petrželk</a:t>
            </a:r>
            <a:r>
              <a:rPr lang="cs-CZ" dirty="0" smtClean="0"/>
              <a:t>o</a:t>
            </a:r>
            <a:r>
              <a:rPr lang="en-US" dirty="0" smtClean="0"/>
              <a:t>u</a:t>
            </a:r>
            <a:r>
              <a:rPr lang="en-US" dirty="0"/>
              <a:t>.</a:t>
            </a:r>
            <a:endParaRPr lang="en-US" b="0" i="0" dirty="0">
              <a:effectLst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223181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cap="all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porce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cap="all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30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4" name="Εικόνα 3" descr="Εικόνα που περιέχει φαγητό, πιάτο, κρέας, γεύμα&#10;&#10;Περιγραφή που δημιουργήθηκε αυτόματα">
            <a:extLst>
              <a:ext uri="{FF2B5EF4-FFF2-40B4-BE49-F238E27FC236}">
                <a16:creationId xmlns:a16="http://schemas.microsoft.com/office/drawing/2014/main" id="{9DF8D5F8-C6CF-B227-153E-8909FDDAC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6" y="1670034"/>
            <a:ext cx="4460701" cy="350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7181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412065" y="525742"/>
            <a:ext cx="46613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i="1" dirty="0" smtClean="0">
                <a:solidFill>
                  <a:srgbClr val="000000"/>
                </a:solidFill>
              </a:rPr>
              <a:t>Pečená treska</a:t>
            </a:r>
            <a:endParaRPr lang="en-US" sz="28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5097089" y="1800562"/>
            <a:ext cx="3024356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450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g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tresk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nakrájen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proužky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Sůl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Č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erstvě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mlet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ý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čern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ý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pepř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1/2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hrnku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mouky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velké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vejce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hrnky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strouhanky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lžička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koření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na ryby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Klínky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citronu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k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podávání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Tatarská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omáčka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k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podávání</a:t>
            </a:r>
            <a:endParaRPr lang="en-US" sz="160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141110" y="1800562"/>
            <a:ext cx="3460956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en-US" sz="1600" dirty="0"/>
              <a:t> </a:t>
            </a:r>
            <a:r>
              <a:rPr lang="en-US" sz="1600" dirty="0" err="1"/>
              <a:t>Rybu</a:t>
            </a:r>
            <a:r>
              <a:rPr lang="en-US" sz="1600" dirty="0"/>
              <a:t> </a:t>
            </a:r>
            <a:r>
              <a:rPr lang="en-US" sz="1600" dirty="0" err="1" smtClean="0"/>
              <a:t>osu</a:t>
            </a:r>
            <a:r>
              <a:rPr lang="cs-CZ" sz="1600" dirty="0" err="1" smtClean="0"/>
              <a:t>šte</a:t>
            </a:r>
            <a:r>
              <a:rPr lang="en-US" sz="1600" dirty="0" smtClean="0"/>
              <a:t> </a:t>
            </a:r>
            <a:r>
              <a:rPr lang="en-US" sz="1600" dirty="0"/>
              <a:t>a z </a:t>
            </a:r>
            <a:r>
              <a:rPr lang="en-US" sz="1600" dirty="0" err="1"/>
              <a:t>obou</a:t>
            </a:r>
            <a:r>
              <a:rPr lang="en-US" sz="1600" dirty="0"/>
              <a:t> </a:t>
            </a:r>
            <a:r>
              <a:rPr lang="en-US" sz="1600" dirty="0" err="1"/>
              <a:t>stran</a:t>
            </a:r>
            <a:r>
              <a:rPr lang="en-US" sz="1600" dirty="0"/>
              <a:t> </a:t>
            </a:r>
            <a:r>
              <a:rPr lang="en-US" sz="1600" dirty="0" err="1" smtClean="0"/>
              <a:t>osol</a:t>
            </a:r>
            <a:r>
              <a:rPr lang="cs-CZ" sz="1600" dirty="0" err="1" smtClean="0"/>
              <a:t>te</a:t>
            </a:r>
            <a:r>
              <a:rPr lang="en-US" sz="1600" dirty="0" smtClean="0"/>
              <a:t> </a:t>
            </a:r>
            <a:r>
              <a:rPr lang="en-US" sz="1600" dirty="0"/>
              <a:t>a </a:t>
            </a:r>
            <a:r>
              <a:rPr lang="en-US" sz="1600" dirty="0" err="1" smtClean="0"/>
              <a:t>opepř</a:t>
            </a:r>
            <a:r>
              <a:rPr lang="cs-CZ" sz="1600" dirty="0" smtClean="0"/>
              <a:t>et</a:t>
            </a:r>
            <a:r>
              <a:rPr lang="en-US" sz="1600" dirty="0" smtClean="0"/>
              <a:t>e.</a:t>
            </a:r>
            <a:endParaRPr lang="cs-CZ" sz="1600" dirty="0"/>
          </a:p>
          <a:p>
            <a:pPr>
              <a:buFont typeface="+mj-lt"/>
              <a:buAutoNum type="arabicPeriod"/>
            </a:pPr>
            <a:r>
              <a:rPr lang="cs-CZ" sz="1600" dirty="0" smtClean="0"/>
              <a:t> </a:t>
            </a:r>
            <a:r>
              <a:rPr lang="en-US" sz="1600" dirty="0" smtClean="0"/>
              <a:t>Do</a:t>
            </a:r>
            <a:r>
              <a:rPr lang="cs-CZ" sz="1600" dirty="0" smtClean="0"/>
              <a:t> </a:t>
            </a:r>
            <a:r>
              <a:rPr lang="en-US" sz="1600" dirty="0" err="1" smtClean="0"/>
              <a:t>mělkých</a:t>
            </a:r>
            <a:r>
              <a:rPr lang="en-US" sz="1600" dirty="0" smtClean="0"/>
              <a:t> </a:t>
            </a:r>
            <a:r>
              <a:rPr lang="en-US" sz="1600" dirty="0" err="1"/>
              <a:t>misek</a:t>
            </a:r>
            <a:r>
              <a:rPr lang="en-US" sz="1600" dirty="0"/>
              <a:t> </a:t>
            </a:r>
            <a:r>
              <a:rPr lang="en-US" sz="1600" dirty="0" err="1"/>
              <a:t>dejte</a:t>
            </a:r>
            <a:r>
              <a:rPr lang="en-US" sz="1600" dirty="0"/>
              <a:t> </a:t>
            </a:r>
            <a:r>
              <a:rPr lang="cs-CZ" sz="1600" dirty="0" smtClean="0"/>
              <a:t>zvlášť </a:t>
            </a:r>
            <a:r>
              <a:rPr lang="en-US" sz="1600" dirty="0" err="1" smtClean="0"/>
              <a:t>mouku</a:t>
            </a:r>
            <a:r>
              <a:rPr lang="en-US" sz="1600" dirty="0"/>
              <a:t>, </a:t>
            </a:r>
            <a:r>
              <a:rPr lang="en-US" sz="1600" dirty="0" err="1"/>
              <a:t>vejce</a:t>
            </a:r>
            <a:r>
              <a:rPr lang="en-US" sz="1600" dirty="0"/>
              <a:t> a </a:t>
            </a:r>
            <a:r>
              <a:rPr lang="en-US" sz="1600" dirty="0" err="1"/>
              <a:t>strouhanku</a:t>
            </a:r>
            <a:r>
              <a:rPr lang="en-US" sz="1600" dirty="0"/>
              <a:t>. </a:t>
            </a:r>
            <a:r>
              <a:rPr lang="cs-CZ" sz="1600" dirty="0" smtClean="0"/>
              <a:t>Do strouhanky </a:t>
            </a:r>
            <a:r>
              <a:rPr lang="cs-CZ" sz="1600" dirty="0"/>
              <a:t>p</a:t>
            </a:r>
            <a:r>
              <a:rPr lang="en-US" sz="1600" dirty="0" err="1" smtClean="0"/>
              <a:t>řidejte</a:t>
            </a:r>
            <a:r>
              <a:rPr lang="en-US" sz="1600" dirty="0" smtClean="0"/>
              <a:t> </a:t>
            </a:r>
            <a:r>
              <a:rPr lang="en-US" sz="1600" dirty="0" err="1" smtClean="0"/>
              <a:t>koření</a:t>
            </a:r>
            <a:r>
              <a:rPr lang="en-US" sz="1600" dirty="0" smtClean="0"/>
              <a:t> </a:t>
            </a:r>
            <a:r>
              <a:rPr lang="en-US" sz="1600" dirty="0"/>
              <a:t>a </a:t>
            </a:r>
            <a:r>
              <a:rPr lang="en-US" sz="1600" dirty="0" err="1" smtClean="0"/>
              <a:t>promíchejte</a:t>
            </a:r>
            <a:r>
              <a:rPr lang="en-US" sz="1600" dirty="0" smtClean="0"/>
              <a:t>. </a:t>
            </a:r>
            <a:r>
              <a:rPr lang="en-US" sz="1600" dirty="0" err="1"/>
              <a:t>Postupně</a:t>
            </a:r>
            <a:r>
              <a:rPr lang="en-US" sz="1600" dirty="0"/>
              <a:t> </a:t>
            </a:r>
            <a:r>
              <a:rPr lang="en-US" sz="1600" dirty="0" err="1"/>
              <a:t>po</a:t>
            </a:r>
            <a:r>
              <a:rPr lang="en-US" sz="1600" dirty="0"/>
              <a:t> </a:t>
            </a:r>
            <a:r>
              <a:rPr lang="en-US" sz="1600" dirty="0" err="1"/>
              <a:t>jednom</a:t>
            </a:r>
            <a:r>
              <a:rPr lang="en-US" sz="1600" dirty="0"/>
              <a:t> </a:t>
            </a:r>
            <a:r>
              <a:rPr lang="en-US" sz="1600" dirty="0" err="1"/>
              <a:t>obalujte</a:t>
            </a:r>
            <a:r>
              <a:rPr lang="en-US" sz="1600" dirty="0"/>
              <a:t> </a:t>
            </a:r>
            <a:r>
              <a:rPr lang="en-US" sz="1600" dirty="0" err="1"/>
              <a:t>rybu</a:t>
            </a:r>
            <a:r>
              <a:rPr lang="en-US" sz="1600" dirty="0"/>
              <a:t> v </a:t>
            </a:r>
            <a:r>
              <a:rPr lang="en-US" sz="1600" dirty="0" err="1"/>
              <a:t>mouce</a:t>
            </a:r>
            <a:r>
              <a:rPr lang="en-US" sz="1600" dirty="0" smtClean="0"/>
              <a:t>, </a:t>
            </a: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err="1"/>
              <a:t>vejci</a:t>
            </a:r>
            <a:r>
              <a:rPr lang="en-US" sz="1600" dirty="0"/>
              <a:t> a </a:t>
            </a:r>
            <a:r>
              <a:rPr lang="en-US" sz="1600" dirty="0" err="1"/>
              <a:t>nakonec</a:t>
            </a:r>
            <a:r>
              <a:rPr lang="en-US" sz="1600" dirty="0"/>
              <a:t> </a:t>
            </a: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err="1" smtClean="0"/>
              <a:t>strouhance</a:t>
            </a:r>
            <a:r>
              <a:rPr lang="en-US" sz="1600" dirty="0" smtClean="0"/>
              <a:t>.</a:t>
            </a:r>
            <a:endParaRPr lang="cs-CZ" sz="1600" dirty="0" smtClean="0"/>
          </a:p>
          <a:p>
            <a:pPr>
              <a:buFont typeface="+mj-lt"/>
              <a:buAutoNum type="arabicPeriod"/>
            </a:pPr>
            <a:r>
              <a:rPr lang="cs-CZ" sz="1600" dirty="0"/>
              <a:t> </a:t>
            </a:r>
            <a:r>
              <a:rPr lang="cs-CZ" sz="1600" dirty="0" smtClean="0"/>
              <a:t>Rozložte kousky ryby v jedné vrstvě na rošt fritézy a pečte postupně po várkách</a:t>
            </a:r>
            <a:r>
              <a:rPr lang="en-US" sz="1600" dirty="0" smtClean="0"/>
              <a:t> </a:t>
            </a:r>
            <a:r>
              <a:rPr lang="en-US" sz="1600" dirty="0" err="1" smtClean="0"/>
              <a:t>při</a:t>
            </a:r>
            <a:r>
              <a:rPr lang="en-US" sz="1600" dirty="0" smtClean="0"/>
              <a:t> 2</a:t>
            </a:r>
            <a:r>
              <a:rPr lang="cs-CZ" sz="1600" dirty="0" smtClean="0"/>
              <a:t>00</a:t>
            </a:r>
            <a:r>
              <a:rPr lang="en-US" sz="1600" dirty="0" smtClean="0"/>
              <a:t> </a:t>
            </a:r>
            <a:r>
              <a:rPr lang="en-US" sz="1600" dirty="0"/>
              <a:t>°</a:t>
            </a:r>
            <a:r>
              <a:rPr lang="en-US" sz="1600" dirty="0" smtClean="0"/>
              <a:t>C 10</a:t>
            </a:r>
            <a:r>
              <a:rPr lang="cs-CZ" sz="1600" dirty="0" smtClean="0"/>
              <a:t>-</a:t>
            </a:r>
            <a:r>
              <a:rPr lang="en-US" sz="1600" dirty="0" smtClean="0"/>
              <a:t>12 </a:t>
            </a:r>
            <a:r>
              <a:rPr lang="en-US" sz="1600" dirty="0" err="1" smtClean="0"/>
              <a:t>minut</a:t>
            </a:r>
            <a:r>
              <a:rPr lang="en-US" sz="1600" dirty="0" smtClean="0"/>
              <a:t>,</a:t>
            </a:r>
            <a:r>
              <a:rPr lang="cs-CZ" sz="1600" dirty="0" smtClean="0"/>
              <a:t> </a:t>
            </a:r>
            <a:r>
              <a:rPr lang="en-US" sz="1600" dirty="0" err="1" smtClean="0"/>
              <a:t>dokud</a:t>
            </a:r>
            <a:r>
              <a:rPr lang="en-US" sz="1600" dirty="0" smtClean="0"/>
              <a:t> </a:t>
            </a:r>
            <a:r>
              <a:rPr lang="en-US" sz="1600" dirty="0" err="1"/>
              <a:t>ryba</a:t>
            </a:r>
            <a:r>
              <a:rPr lang="en-US" sz="1600" dirty="0"/>
              <a:t> </a:t>
            </a:r>
            <a:r>
              <a:rPr lang="en-US" sz="1600" dirty="0" err="1" smtClean="0"/>
              <a:t>nezezlátne</a:t>
            </a:r>
            <a:r>
              <a:rPr lang="en-US" sz="1600" dirty="0" smtClean="0"/>
              <a:t>.</a:t>
            </a:r>
            <a:r>
              <a:rPr lang="cs-CZ" sz="1600" dirty="0" smtClean="0"/>
              <a:t> V</a:t>
            </a:r>
            <a:r>
              <a:rPr lang="en-US" sz="1600" dirty="0" smtClean="0"/>
              <a:t> </a:t>
            </a:r>
            <a:r>
              <a:rPr lang="en-US" sz="1600" dirty="0" err="1"/>
              <a:t>polovině</a:t>
            </a:r>
            <a:r>
              <a:rPr lang="en-US" sz="1600" dirty="0"/>
              <a:t> </a:t>
            </a:r>
            <a:r>
              <a:rPr lang="cs-CZ" sz="1600" dirty="0" smtClean="0"/>
              <a:t>pečení </a:t>
            </a:r>
            <a:r>
              <a:rPr lang="en-US" sz="1600" dirty="0" err="1" smtClean="0"/>
              <a:t>obra</a:t>
            </a:r>
            <a:r>
              <a:rPr lang="cs-CZ" sz="1600" dirty="0" err="1" smtClean="0"/>
              <a:t>ťte</a:t>
            </a:r>
            <a:r>
              <a:rPr lang="cs-CZ" sz="1600" dirty="0" smtClean="0"/>
              <a:t>.</a:t>
            </a:r>
            <a:endParaRPr lang="cs-CZ" sz="1600" dirty="0"/>
          </a:p>
          <a:p>
            <a:pPr>
              <a:buFont typeface="+mj-lt"/>
              <a:buAutoNum type="arabicPeriod"/>
            </a:pPr>
            <a:r>
              <a:rPr lang="cs-CZ" sz="1600" dirty="0" smtClean="0"/>
              <a:t> </a:t>
            </a:r>
            <a:r>
              <a:rPr lang="en-US" sz="1600" dirty="0" err="1" smtClean="0"/>
              <a:t>Podáv</a:t>
            </a:r>
            <a:r>
              <a:rPr lang="cs-CZ" sz="1600" dirty="0" err="1" smtClean="0"/>
              <a:t>ejt</a:t>
            </a:r>
            <a:r>
              <a:rPr lang="en-US" sz="1600" dirty="0" smtClean="0"/>
              <a:t>e </a:t>
            </a:r>
            <a:r>
              <a:rPr lang="en-US" sz="1600" dirty="0"/>
              <a:t>s </a:t>
            </a:r>
            <a:r>
              <a:rPr lang="cs-CZ" sz="1600" dirty="0" smtClean="0"/>
              <a:t>klínky</a:t>
            </a:r>
            <a:r>
              <a:rPr lang="en-US" sz="1600" dirty="0" smtClean="0"/>
              <a:t> </a:t>
            </a:r>
            <a:r>
              <a:rPr lang="en-US" sz="1600" dirty="0" err="1"/>
              <a:t>citronu</a:t>
            </a:r>
            <a:r>
              <a:rPr lang="en-US" sz="1600" dirty="0"/>
              <a:t> a </a:t>
            </a:r>
            <a:r>
              <a:rPr lang="en-US" sz="1600" dirty="0" err="1"/>
              <a:t>tatarskou</a:t>
            </a:r>
            <a:r>
              <a:rPr lang="en-US" sz="1600" dirty="0"/>
              <a:t> </a:t>
            </a:r>
            <a:r>
              <a:rPr lang="en-US" sz="1600" dirty="0" err="1"/>
              <a:t>omáčkou</a:t>
            </a:r>
            <a:r>
              <a:rPr lang="en-US" sz="1600" dirty="0"/>
              <a:t>.</a:t>
            </a:r>
            <a:endParaRPr lang="en-US" sz="1600" b="0" i="0" dirty="0">
              <a:effectLst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1907396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porce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30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3" name="Εικόνα 2" descr="Εικόνα που περιέχει φαγητό, πίνακας, πιάτο, εσωτερ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605BF9A3-BFED-0123-618B-952C14793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37" y="1180735"/>
            <a:ext cx="4501121" cy="449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934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412065" y="525742"/>
            <a:ext cx="46613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000000"/>
                </a:solidFill>
              </a:rPr>
              <a:t>Kokosové</a:t>
            </a:r>
            <a:r>
              <a:rPr lang="en-US" sz="2800" b="1" i="1" dirty="0">
                <a:solidFill>
                  <a:srgbClr val="000000"/>
                </a:solidFill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</a:rPr>
              <a:t>krevety</a:t>
            </a:r>
            <a:endParaRPr lang="en-US" sz="28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5097089" y="1800562"/>
            <a:ext cx="3024356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1/2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hrnku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mouky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Sůl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Čerstvě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mletý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černý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pepř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hrnek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strouhanky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hrnku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strouhaného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slazeného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kokosu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velká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vejce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rozšlehaná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450 g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velk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ých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krevet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oc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ás</a:t>
            </a:r>
            <a:r>
              <a:rPr 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oloupan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ých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zbaven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ých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žilek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1/2 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hrnk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majonézy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polévková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lžíce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hil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omáčk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polévková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lžíce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sladk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chilli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omáčk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endParaRPr lang="en-US" sz="160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141109" y="1800562"/>
            <a:ext cx="3844413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en-US" sz="1600" b="0" i="0" dirty="0" smtClean="0">
                <a:effectLst/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V </a:t>
            </a:r>
            <a:r>
              <a:rPr lang="cs-CZ" sz="1600" dirty="0" smtClean="0">
                <a:solidFill>
                  <a:srgbClr val="000000"/>
                </a:solidFill>
              </a:rPr>
              <a:t>jedné </a:t>
            </a:r>
            <a:r>
              <a:rPr lang="en-US" sz="1600" dirty="0" err="1" smtClean="0">
                <a:solidFill>
                  <a:srgbClr val="000000"/>
                </a:solidFill>
              </a:rPr>
              <a:t>misce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cs-CZ" sz="1600" dirty="0" smtClean="0">
                <a:solidFill>
                  <a:srgbClr val="000000"/>
                </a:solidFill>
              </a:rPr>
              <a:t>smíchejte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mouku</a:t>
            </a:r>
            <a:r>
              <a:rPr lang="en-US" sz="1600" dirty="0">
                <a:solidFill>
                  <a:srgbClr val="000000"/>
                </a:solidFill>
              </a:rPr>
              <a:t> se </a:t>
            </a:r>
            <a:r>
              <a:rPr lang="en-US" sz="1600" dirty="0" err="1">
                <a:solidFill>
                  <a:srgbClr val="000000"/>
                </a:solidFill>
              </a:rPr>
              <a:t>solí</a:t>
            </a:r>
            <a:r>
              <a:rPr lang="en-US" sz="1600" dirty="0">
                <a:solidFill>
                  <a:srgbClr val="000000"/>
                </a:solidFill>
              </a:rPr>
              <a:t> a </a:t>
            </a:r>
            <a:r>
              <a:rPr lang="en-US" sz="1600" dirty="0" err="1">
                <a:solidFill>
                  <a:srgbClr val="000000"/>
                </a:solidFill>
              </a:rPr>
              <a:t>černým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pepřem</a:t>
            </a:r>
            <a:r>
              <a:rPr lang="en-US" sz="1600" dirty="0">
                <a:solidFill>
                  <a:srgbClr val="000000"/>
                </a:solidFill>
              </a:rPr>
              <a:t>.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druhé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misce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rozšlehejte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vejce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další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mělké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misce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smíchejte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strouhanku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a </a:t>
            </a:r>
            <a:r>
              <a:rPr lang="en-US" sz="1600" dirty="0" err="1">
                <a:solidFill>
                  <a:srgbClr val="000000"/>
                </a:solidFill>
              </a:rPr>
              <a:t>kokos</a:t>
            </a:r>
            <a:r>
              <a:rPr lang="en-US" sz="1600" dirty="0" smtClean="0">
                <a:solidFill>
                  <a:srgbClr val="000000"/>
                </a:solidFill>
              </a:rPr>
              <a:t>.</a:t>
            </a:r>
            <a:endParaRPr lang="cs-CZ" sz="1600" dirty="0">
              <a:solidFill>
                <a:srgbClr val="000000"/>
              </a:solidFill>
            </a:endParaRPr>
          </a:p>
          <a:p>
            <a:pPr>
              <a:buFont typeface="+mj-lt"/>
              <a:buAutoNum type="arabicPeriod"/>
            </a:pPr>
            <a:r>
              <a:rPr lang="cs-CZ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Postupně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cs-CZ" sz="1600" dirty="0" smtClean="0">
                <a:solidFill>
                  <a:srgbClr val="000000"/>
                </a:solidFill>
              </a:rPr>
              <a:t>obalujte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krevety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cs-CZ" sz="1600" dirty="0" smtClean="0">
                <a:solidFill>
                  <a:srgbClr val="000000"/>
                </a:solidFill>
              </a:rPr>
              <a:t>v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mou</a:t>
            </a:r>
            <a:r>
              <a:rPr lang="cs-CZ" sz="1600" dirty="0" err="1" smtClean="0">
                <a:solidFill>
                  <a:srgbClr val="000000"/>
                </a:solidFill>
              </a:rPr>
              <a:t>ce</a:t>
            </a:r>
            <a:r>
              <a:rPr lang="cs-CZ" sz="1600" dirty="0">
                <a:solidFill>
                  <a:srgbClr val="000000"/>
                </a:solidFill>
              </a:rPr>
              <a:t>,</a:t>
            </a:r>
            <a:r>
              <a:rPr lang="en-US" sz="1600" dirty="0" smtClean="0">
                <a:solidFill>
                  <a:srgbClr val="000000"/>
                </a:solidFill>
              </a:rPr>
              <a:t> v</a:t>
            </a:r>
            <a:r>
              <a:rPr lang="cs-CZ" sz="1600" dirty="0" smtClean="0">
                <a:solidFill>
                  <a:srgbClr val="000000"/>
                </a:solidFill>
              </a:rPr>
              <a:t>e</a:t>
            </a:r>
            <a:r>
              <a:rPr lang="en-US" sz="1600" dirty="0" smtClean="0">
                <a:solidFill>
                  <a:srgbClr val="000000"/>
                </a:solidFill>
              </a:rPr>
              <a:t>j</a:t>
            </a:r>
            <a:r>
              <a:rPr lang="cs-CZ" sz="1600" dirty="0" err="1" smtClean="0">
                <a:solidFill>
                  <a:srgbClr val="000000"/>
                </a:solidFill>
              </a:rPr>
              <a:t>ci</a:t>
            </a:r>
            <a:r>
              <a:rPr lang="cs-CZ" sz="1600" dirty="0" smtClean="0">
                <a:solidFill>
                  <a:srgbClr val="000000"/>
                </a:solidFill>
              </a:rPr>
              <a:t> a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strouhankové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směsi</a:t>
            </a:r>
            <a:r>
              <a:rPr lang="en-US" sz="1600" dirty="0">
                <a:solidFill>
                  <a:srgbClr val="000000"/>
                </a:solidFill>
              </a:rPr>
              <a:t> a </a:t>
            </a:r>
            <a:r>
              <a:rPr lang="en-US" sz="1600" dirty="0" err="1">
                <a:solidFill>
                  <a:srgbClr val="000000"/>
                </a:solidFill>
              </a:rPr>
              <a:t>jemně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přitlačte</a:t>
            </a:r>
            <a:r>
              <a:rPr lang="en-US" sz="1600" dirty="0">
                <a:solidFill>
                  <a:srgbClr val="000000"/>
                </a:solidFill>
              </a:rPr>
              <a:t>, aby </a:t>
            </a:r>
            <a:r>
              <a:rPr lang="cs-CZ" sz="1600" dirty="0" smtClean="0">
                <a:solidFill>
                  <a:srgbClr val="000000"/>
                </a:solidFill>
              </a:rPr>
              <a:t>směs </a:t>
            </a:r>
            <a:r>
              <a:rPr lang="en-US" sz="1600" dirty="0" err="1" smtClean="0">
                <a:solidFill>
                  <a:srgbClr val="000000"/>
                </a:solidFill>
              </a:rPr>
              <a:t>přilnul</a:t>
            </a:r>
            <a:r>
              <a:rPr lang="cs-CZ" sz="1600" dirty="0" smtClean="0">
                <a:solidFill>
                  <a:srgbClr val="000000"/>
                </a:solidFill>
              </a:rPr>
              <a:t>a</a:t>
            </a:r>
            <a:r>
              <a:rPr lang="en-US" sz="1600" dirty="0" smtClean="0">
                <a:solidFill>
                  <a:srgbClr val="000000"/>
                </a:solidFill>
              </a:rPr>
              <a:t>.</a:t>
            </a:r>
            <a:endParaRPr lang="cs-CZ" sz="1600" dirty="0" smtClean="0">
              <a:solidFill>
                <a:srgbClr val="000000"/>
              </a:solidFill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cs-CZ" sz="1600" dirty="0"/>
              <a:t>Rozložte </a:t>
            </a:r>
            <a:r>
              <a:rPr lang="cs-CZ" sz="1600" dirty="0" smtClean="0"/>
              <a:t>krevety </a:t>
            </a:r>
            <a:r>
              <a:rPr lang="cs-CZ" sz="1600" dirty="0"/>
              <a:t>v jedné vrstvě na rošt fritézy a pečte postupně po várkách</a:t>
            </a:r>
            <a:r>
              <a:rPr lang="en-US" sz="1600" dirty="0"/>
              <a:t> </a:t>
            </a:r>
            <a:r>
              <a:rPr lang="en-US" sz="1600" dirty="0" err="1"/>
              <a:t>při</a:t>
            </a:r>
            <a:r>
              <a:rPr lang="en-US" sz="1600" dirty="0"/>
              <a:t> 2</a:t>
            </a:r>
            <a:r>
              <a:rPr lang="cs-CZ" sz="1600" dirty="0"/>
              <a:t>00</a:t>
            </a:r>
            <a:r>
              <a:rPr lang="en-US" sz="1600" dirty="0"/>
              <a:t> °C </a:t>
            </a:r>
            <a:r>
              <a:rPr lang="cs-CZ" sz="1600" dirty="0" smtClean="0"/>
              <a:t>7-</a:t>
            </a:r>
            <a:r>
              <a:rPr lang="cs-CZ" sz="1600" dirty="0"/>
              <a:t>9</a:t>
            </a:r>
            <a:r>
              <a:rPr lang="en-US" sz="1600" dirty="0" smtClean="0"/>
              <a:t> </a:t>
            </a:r>
            <a:r>
              <a:rPr lang="en-US" sz="1600" dirty="0" err="1"/>
              <a:t>minut</a:t>
            </a:r>
            <a:r>
              <a:rPr lang="en-US" sz="1600" dirty="0"/>
              <a:t>,</a:t>
            </a:r>
            <a:r>
              <a:rPr lang="cs-CZ" sz="1600" dirty="0"/>
              <a:t> </a:t>
            </a:r>
            <a:r>
              <a:rPr lang="en-US" sz="1600" dirty="0" err="1">
                <a:solidFill>
                  <a:srgbClr val="000000"/>
                </a:solidFill>
              </a:rPr>
              <a:t>dokud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krevety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nejsou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zlatavě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hnědé</a:t>
            </a:r>
            <a:r>
              <a:rPr lang="en-US" sz="1600" dirty="0">
                <a:solidFill>
                  <a:srgbClr val="000000"/>
                </a:solidFill>
              </a:rPr>
              <a:t> a </a:t>
            </a:r>
            <a:r>
              <a:rPr lang="en-US" sz="1600" dirty="0" err="1">
                <a:solidFill>
                  <a:srgbClr val="000000"/>
                </a:solidFill>
              </a:rPr>
              <a:t>propečené</a:t>
            </a:r>
            <a:r>
              <a:rPr lang="en-US" sz="1600" dirty="0" smtClean="0"/>
              <a:t>.</a:t>
            </a:r>
            <a:r>
              <a:rPr lang="cs-CZ" sz="1600" dirty="0" smtClean="0"/>
              <a:t> </a:t>
            </a:r>
            <a:r>
              <a:rPr lang="cs-CZ" sz="1600" dirty="0"/>
              <a:t>V</a:t>
            </a:r>
            <a:r>
              <a:rPr lang="en-US" sz="1600" dirty="0"/>
              <a:t> </a:t>
            </a:r>
            <a:r>
              <a:rPr lang="en-US" sz="1600" dirty="0" err="1"/>
              <a:t>polovině</a:t>
            </a:r>
            <a:r>
              <a:rPr lang="en-US" sz="1600" dirty="0"/>
              <a:t> </a:t>
            </a:r>
            <a:r>
              <a:rPr lang="cs-CZ" sz="1600" dirty="0"/>
              <a:t>pečení </a:t>
            </a:r>
            <a:r>
              <a:rPr lang="cs-CZ" sz="1600" dirty="0" smtClean="0"/>
              <a:t>krevety otočte.</a:t>
            </a:r>
          </a:p>
          <a:p>
            <a:pPr>
              <a:buFont typeface="+mj-lt"/>
              <a:buAutoNum type="arabicPeriod"/>
            </a:pP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V </a:t>
            </a:r>
            <a:r>
              <a:rPr lang="en-US" sz="1600" dirty="0" err="1">
                <a:solidFill>
                  <a:srgbClr val="000000"/>
                </a:solidFill>
              </a:rPr>
              <a:t>malé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misce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smíchejte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majonézu</a:t>
            </a:r>
            <a:r>
              <a:rPr lang="cs-CZ" sz="1600" dirty="0" smtClean="0">
                <a:solidFill>
                  <a:srgbClr val="000000"/>
                </a:solidFill>
              </a:rPr>
              <a:t> s pálivou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a </a:t>
            </a:r>
            <a:r>
              <a:rPr lang="en-US" sz="1600" dirty="0" err="1">
                <a:solidFill>
                  <a:srgbClr val="000000"/>
                </a:solidFill>
              </a:rPr>
              <a:t>sladkou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chilli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omáčk</a:t>
            </a:r>
            <a:r>
              <a:rPr lang="cs-CZ" sz="1600" dirty="0" smtClean="0">
                <a:solidFill>
                  <a:srgbClr val="000000"/>
                </a:solidFill>
              </a:rPr>
              <a:t>o</a:t>
            </a:r>
            <a:r>
              <a:rPr lang="en-US" sz="1600" dirty="0" smtClean="0">
                <a:solidFill>
                  <a:srgbClr val="000000"/>
                </a:solidFill>
              </a:rPr>
              <a:t>u.</a:t>
            </a:r>
            <a:endParaRPr lang="cs-CZ" sz="1600" dirty="0" smtClean="0">
              <a:solidFill>
                <a:srgbClr val="000000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cs-CZ" sz="1600" dirty="0" smtClean="0">
                <a:solidFill>
                  <a:srgbClr val="000000"/>
                </a:solidFill>
              </a:rPr>
              <a:t>Vyskládejte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krevety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na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talíř</a:t>
            </a:r>
            <a:r>
              <a:rPr lang="en-US" sz="1600" dirty="0">
                <a:solidFill>
                  <a:srgbClr val="000000"/>
                </a:solidFill>
              </a:rPr>
              <a:t>. </a:t>
            </a:r>
            <a:r>
              <a:rPr lang="en-US" sz="1600" dirty="0" err="1">
                <a:solidFill>
                  <a:srgbClr val="000000"/>
                </a:solidFill>
              </a:rPr>
              <a:t>Podávejte</a:t>
            </a:r>
            <a:r>
              <a:rPr lang="en-US" sz="1600" dirty="0">
                <a:solidFill>
                  <a:srgbClr val="000000"/>
                </a:solidFill>
              </a:rPr>
              <a:t> s </a:t>
            </a:r>
            <a:r>
              <a:rPr lang="en-US" sz="1600" dirty="0" err="1">
                <a:solidFill>
                  <a:srgbClr val="000000"/>
                </a:solidFill>
              </a:rPr>
              <a:t>omáčkou</a:t>
            </a:r>
            <a:r>
              <a:rPr lang="en-US" sz="1600" dirty="0">
                <a:solidFill>
                  <a:srgbClr val="000000"/>
                </a:solidFill>
              </a:rPr>
              <a:t>.</a:t>
            </a:r>
            <a:endParaRPr lang="en-US" sz="1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42391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porce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25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4" name="Εικόνα 3" descr="Εικόνα που περιέχει φαγητό, άτομο, πιάτο, επιδόρπιο&#10;&#10;Περιγραφή που δημιουργήθηκε αυτόματα">
            <a:extLst>
              <a:ext uri="{FF2B5EF4-FFF2-40B4-BE49-F238E27FC236}">
                <a16:creationId xmlns:a16="http://schemas.microsoft.com/office/drawing/2014/main" id="{AC260585-AB58-F4F1-7D0F-98E226498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05" y="1091380"/>
            <a:ext cx="4675239" cy="467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222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375AFA-EBA6-1730-C06D-4A8FCA814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799"/>
            <a:ext cx="10515600" cy="1325563"/>
          </a:xfrm>
        </p:spPr>
        <p:txBody>
          <a:bodyPr/>
          <a:lstStyle/>
          <a:p>
            <a:pPr algn="ctr"/>
            <a:r>
              <a:rPr lang="cs-CZ" b="1" dirty="0" smtClean="0"/>
              <a:t>Zelenina</a:t>
            </a:r>
            <a:r>
              <a:rPr lang="en-US" b="1" dirty="0" smtClean="0"/>
              <a:t> </a:t>
            </a:r>
            <a:endParaRPr lang="el-GR" b="1" dirty="0"/>
          </a:p>
        </p:txBody>
      </p:sp>
      <p:pic>
        <p:nvPicPr>
          <p:cNvPr id="4" name="Εικόνα 3" descr="Εικόνα που περιέχει φαγητό, πιάτο, πίνακας, λαχαν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D79D1CFD-F806-F163-42FC-74BA5D43B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165" y="1663213"/>
            <a:ext cx="6941670" cy="481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910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786581" y="624065"/>
            <a:ext cx="41163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i="1" dirty="0" smtClean="0">
                <a:solidFill>
                  <a:srgbClr val="000000"/>
                </a:solidFill>
                <a:effectLst/>
              </a:rPr>
              <a:t>Kuřecí paličky </a:t>
            </a:r>
            <a:r>
              <a:rPr lang="en-US" sz="2800" b="1" i="1" dirty="0" smtClean="0">
                <a:solidFill>
                  <a:srgbClr val="000000"/>
                </a:solidFill>
                <a:effectLst/>
              </a:rPr>
              <a:t>BBQ</a:t>
            </a:r>
            <a:endParaRPr lang="en-US" sz="28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4977262" y="1927752"/>
            <a:ext cx="333099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8 </a:t>
            </a:r>
            <a:r>
              <a:rPr lang="en-US" dirty="0" err="1"/>
              <a:t>kuřecích</a:t>
            </a:r>
            <a:r>
              <a:rPr lang="en-US" dirty="0"/>
              <a:t> </a:t>
            </a:r>
            <a:r>
              <a:rPr lang="en-US" dirty="0" err="1" smtClean="0"/>
              <a:t>paliček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1/2 </a:t>
            </a:r>
            <a:r>
              <a:rPr lang="en-US" dirty="0" err="1"/>
              <a:t>lžičky</a:t>
            </a:r>
            <a:r>
              <a:rPr lang="en-US" dirty="0"/>
              <a:t> </a:t>
            </a:r>
            <a:r>
              <a:rPr lang="en-US" dirty="0" smtClean="0"/>
              <a:t>s</a:t>
            </a:r>
            <a:r>
              <a:rPr lang="cs-CZ" dirty="0" err="1" smtClean="0"/>
              <a:t>oli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1/4 </a:t>
            </a:r>
            <a:r>
              <a:rPr lang="en-US" dirty="0" err="1"/>
              <a:t>lžičky</a:t>
            </a:r>
            <a:r>
              <a:rPr lang="en-US" dirty="0"/>
              <a:t> </a:t>
            </a:r>
            <a:r>
              <a:rPr lang="en-US" dirty="0" err="1" smtClean="0"/>
              <a:t>čerstvě</a:t>
            </a:r>
            <a:r>
              <a:rPr lang="en-US" dirty="0" smtClean="0"/>
              <a:t> </a:t>
            </a:r>
            <a:r>
              <a:rPr lang="en-US" dirty="0" err="1" smtClean="0"/>
              <a:t>mletý</a:t>
            </a:r>
            <a:r>
              <a:rPr lang="en-US" dirty="0" smtClean="0"/>
              <a:t> </a:t>
            </a:r>
            <a:r>
              <a:rPr lang="en-US" dirty="0" err="1" smtClean="0"/>
              <a:t>černý</a:t>
            </a:r>
            <a:r>
              <a:rPr lang="en-US" dirty="0" smtClean="0"/>
              <a:t> </a:t>
            </a:r>
            <a:r>
              <a:rPr lang="en-US" dirty="0" err="1" smtClean="0"/>
              <a:t>pepř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3 </a:t>
            </a:r>
            <a:r>
              <a:rPr lang="en-US" dirty="0" err="1"/>
              <a:t>lžičky</a:t>
            </a:r>
            <a:r>
              <a:rPr lang="en-US" dirty="0"/>
              <a:t>. extra </a:t>
            </a:r>
            <a:r>
              <a:rPr lang="en-US" dirty="0" err="1" smtClean="0"/>
              <a:t>panensk</a:t>
            </a:r>
            <a:r>
              <a:rPr lang="cs-CZ" dirty="0" err="1" smtClean="0"/>
              <a:t>ého</a:t>
            </a:r>
            <a:r>
              <a:rPr lang="en-US" dirty="0" smtClean="0"/>
              <a:t> </a:t>
            </a:r>
            <a:r>
              <a:rPr lang="en-US" dirty="0" err="1" smtClean="0"/>
              <a:t>olivov</a:t>
            </a:r>
            <a:r>
              <a:rPr lang="cs-CZ" dirty="0" err="1" smtClean="0"/>
              <a:t>ého</a:t>
            </a:r>
            <a:r>
              <a:rPr lang="en-US" dirty="0" smtClean="0"/>
              <a:t> </a:t>
            </a:r>
            <a:r>
              <a:rPr lang="en-US" dirty="0" err="1" smtClean="0"/>
              <a:t>olej</a:t>
            </a:r>
            <a:r>
              <a:rPr lang="cs-CZ" dirty="0" smtClean="0"/>
              <a:t>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 </a:t>
            </a:r>
            <a:r>
              <a:rPr lang="en-US" dirty="0" err="1"/>
              <a:t>velký</a:t>
            </a:r>
            <a:r>
              <a:rPr lang="en-US" dirty="0"/>
              <a:t> </a:t>
            </a:r>
            <a:r>
              <a:rPr lang="en-US" dirty="0" err="1"/>
              <a:t>stroužek</a:t>
            </a:r>
            <a:r>
              <a:rPr lang="en-US" dirty="0"/>
              <a:t> </a:t>
            </a:r>
            <a:r>
              <a:rPr lang="en-US" dirty="0" err="1"/>
              <a:t>česneku</a:t>
            </a:r>
            <a:r>
              <a:rPr lang="en-US" dirty="0"/>
              <a:t>, </a:t>
            </a:r>
            <a:r>
              <a:rPr lang="en-US" dirty="0" err="1" smtClean="0"/>
              <a:t>nasekaného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3/4 </a:t>
            </a:r>
            <a:r>
              <a:rPr lang="en-US" dirty="0" err="1" smtClean="0"/>
              <a:t>hrnku</a:t>
            </a:r>
            <a:r>
              <a:rPr lang="en-US" dirty="0" smtClean="0"/>
              <a:t> </a:t>
            </a:r>
            <a:r>
              <a:rPr lang="en-US" dirty="0" err="1" smtClean="0"/>
              <a:t>kečupu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1/2 </a:t>
            </a:r>
            <a:r>
              <a:rPr lang="en-US" dirty="0" err="1" smtClean="0"/>
              <a:t>hrnku</a:t>
            </a:r>
            <a:r>
              <a:rPr lang="en-US" dirty="0" smtClean="0"/>
              <a:t> </a:t>
            </a:r>
            <a:r>
              <a:rPr lang="en-US" dirty="0" err="1"/>
              <a:t>jablečného</a:t>
            </a:r>
            <a:r>
              <a:rPr lang="en-US" dirty="0"/>
              <a:t> </a:t>
            </a:r>
            <a:r>
              <a:rPr lang="en-US" dirty="0" err="1" smtClean="0"/>
              <a:t>octa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2 </a:t>
            </a:r>
            <a:r>
              <a:rPr lang="en-US" dirty="0" err="1" smtClean="0"/>
              <a:t>lžíce</a:t>
            </a:r>
            <a:r>
              <a:rPr lang="cs-CZ" dirty="0"/>
              <a:t> </a:t>
            </a:r>
            <a:r>
              <a:rPr lang="cs-CZ" dirty="0" smtClean="0"/>
              <a:t>třtinového</a:t>
            </a:r>
            <a:r>
              <a:rPr lang="en-US" dirty="0" smtClean="0"/>
              <a:t> </a:t>
            </a:r>
            <a:r>
              <a:rPr lang="en-US" dirty="0" err="1" smtClean="0"/>
              <a:t>cukr</a:t>
            </a:r>
            <a:r>
              <a:rPr lang="cs-CZ" dirty="0" smtClean="0"/>
              <a:t>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2 </a:t>
            </a:r>
            <a:r>
              <a:rPr lang="en-US" dirty="0" err="1"/>
              <a:t>lžičky</a:t>
            </a:r>
            <a:r>
              <a:rPr lang="en-US" dirty="0"/>
              <a:t> </a:t>
            </a:r>
            <a:r>
              <a:rPr lang="en-US" dirty="0" err="1" smtClean="0"/>
              <a:t>uzen</a:t>
            </a:r>
            <a:r>
              <a:rPr lang="cs-CZ" dirty="0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paprik</a:t>
            </a:r>
            <a:r>
              <a:rPr lang="cs-CZ" dirty="0" smtClean="0"/>
              <a:t>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1/2 </a:t>
            </a:r>
            <a:r>
              <a:rPr lang="en-US" dirty="0" err="1"/>
              <a:t>lžičky</a:t>
            </a:r>
            <a:r>
              <a:rPr lang="en-US" dirty="0"/>
              <a:t> </a:t>
            </a:r>
            <a:r>
              <a:rPr lang="en-US" dirty="0" err="1" smtClean="0"/>
              <a:t>mlet</a:t>
            </a:r>
            <a:r>
              <a:rPr lang="cs-CZ" dirty="0" err="1" smtClean="0"/>
              <a:t>ého</a:t>
            </a:r>
            <a:r>
              <a:rPr lang="en-US" dirty="0" smtClean="0"/>
              <a:t> </a:t>
            </a:r>
            <a:r>
              <a:rPr lang="en-US" dirty="0" err="1" smtClean="0"/>
              <a:t>kmín</a:t>
            </a:r>
            <a:r>
              <a:rPr lang="cs-CZ" dirty="0" smtClean="0"/>
              <a:t>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Na</a:t>
            </a:r>
            <a:r>
              <a:rPr lang="cs-CZ" dirty="0" smtClean="0"/>
              <a:t>sekaná </a:t>
            </a:r>
            <a:r>
              <a:rPr lang="en-US" dirty="0" err="1" smtClean="0"/>
              <a:t>čerstvá</a:t>
            </a:r>
            <a:r>
              <a:rPr lang="en-US" dirty="0" smtClean="0"/>
              <a:t> </a:t>
            </a:r>
            <a:r>
              <a:rPr lang="en-US" dirty="0" err="1"/>
              <a:t>petrželová</a:t>
            </a:r>
            <a:r>
              <a:rPr lang="en-US" dirty="0"/>
              <a:t> </a:t>
            </a:r>
            <a:r>
              <a:rPr lang="en-US" dirty="0" err="1"/>
              <a:t>nať</a:t>
            </a:r>
            <a:r>
              <a:rPr lang="en-US" dirty="0"/>
              <a:t>,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ozdobu</a:t>
            </a:r>
            <a:endParaRPr lang="en-US" b="0" i="0" dirty="0"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150942" y="1927752"/>
            <a:ext cx="3903406" cy="438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cs-CZ" sz="1450" dirty="0" smtClean="0"/>
              <a:t> </a:t>
            </a:r>
            <a:r>
              <a:rPr lang="en-US" sz="1450" dirty="0" smtClean="0"/>
              <a:t>Do </a:t>
            </a:r>
            <a:r>
              <a:rPr lang="en-US" sz="1450" dirty="0" err="1"/>
              <a:t>velké</a:t>
            </a:r>
            <a:r>
              <a:rPr lang="en-US" sz="1450" dirty="0"/>
              <a:t> </a:t>
            </a:r>
            <a:r>
              <a:rPr lang="en-US" sz="1450" dirty="0" err="1"/>
              <a:t>mísy</a:t>
            </a:r>
            <a:r>
              <a:rPr lang="en-US" sz="1450" dirty="0"/>
              <a:t> </a:t>
            </a:r>
            <a:r>
              <a:rPr lang="en-US" sz="1450" dirty="0" err="1"/>
              <a:t>dejte</a:t>
            </a:r>
            <a:r>
              <a:rPr lang="en-US" sz="1450" dirty="0"/>
              <a:t> </a:t>
            </a:r>
            <a:r>
              <a:rPr lang="en-US" sz="1450" dirty="0" err="1" smtClean="0"/>
              <a:t>kuře</a:t>
            </a:r>
            <a:r>
              <a:rPr lang="cs-CZ" sz="1450" dirty="0" err="1" smtClean="0"/>
              <a:t>cí</a:t>
            </a:r>
            <a:r>
              <a:rPr lang="cs-CZ" sz="1450" dirty="0" smtClean="0"/>
              <a:t> paličky</a:t>
            </a:r>
            <a:r>
              <a:rPr lang="en-US" sz="1450" dirty="0" smtClean="0"/>
              <a:t>, soli, </a:t>
            </a:r>
            <a:r>
              <a:rPr lang="en-US" sz="1450" dirty="0" err="1" smtClean="0"/>
              <a:t>pepř</a:t>
            </a:r>
            <a:r>
              <a:rPr lang="cs-CZ" sz="1450" dirty="0" smtClean="0"/>
              <a:t>,</a:t>
            </a:r>
            <a:r>
              <a:rPr lang="en-US" sz="1450" dirty="0" smtClean="0"/>
              <a:t> </a:t>
            </a:r>
            <a:r>
              <a:rPr lang="en-US" sz="1450" dirty="0"/>
              <a:t>2 </a:t>
            </a:r>
            <a:r>
              <a:rPr lang="en-US" sz="1450" dirty="0" err="1"/>
              <a:t>lžičky</a:t>
            </a:r>
            <a:r>
              <a:rPr lang="en-US" sz="1450" dirty="0"/>
              <a:t> </a:t>
            </a:r>
            <a:r>
              <a:rPr lang="en-US" sz="1450" dirty="0" err="1" smtClean="0"/>
              <a:t>oleje</a:t>
            </a:r>
            <a:r>
              <a:rPr lang="cs-CZ" sz="1450" dirty="0" smtClean="0"/>
              <a:t> a promíchejte</a:t>
            </a:r>
            <a:r>
              <a:rPr lang="en-US" sz="1450" dirty="0" smtClean="0"/>
              <a:t>. </a:t>
            </a:r>
            <a:r>
              <a:rPr lang="cs-CZ" sz="1450" dirty="0" smtClean="0"/>
              <a:t>Rozložte</a:t>
            </a:r>
            <a:r>
              <a:rPr lang="en-US" sz="1450" dirty="0" smtClean="0"/>
              <a:t> </a:t>
            </a:r>
            <a:r>
              <a:rPr lang="en-US" sz="1450" dirty="0" err="1"/>
              <a:t>paličky</a:t>
            </a:r>
            <a:r>
              <a:rPr lang="en-US" sz="1450" dirty="0"/>
              <a:t> </a:t>
            </a:r>
            <a:r>
              <a:rPr lang="cs-CZ" sz="1450" dirty="0" smtClean="0"/>
              <a:t>na rošt</a:t>
            </a:r>
            <a:r>
              <a:rPr lang="cs-CZ" sz="1450" dirty="0"/>
              <a:t> </a:t>
            </a:r>
            <a:r>
              <a:rPr lang="cs-CZ" sz="1450" dirty="0" smtClean="0"/>
              <a:t>a</a:t>
            </a:r>
            <a:r>
              <a:rPr lang="en-US" sz="1450" dirty="0" smtClean="0"/>
              <a:t> </a:t>
            </a:r>
            <a:r>
              <a:rPr lang="cs-CZ" sz="1450" dirty="0"/>
              <a:t>p</a:t>
            </a:r>
            <a:r>
              <a:rPr lang="cs-CZ" sz="1450" dirty="0" smtClean="0"/>
              <a:t>ečte</a:t>
            </a:r>
            <a:r>
              <a:rPr lang="en-US" sz="1450" dirty="0" smtClean="0"/>
              <a:t> </a:t>
            </a:r>
            <a:r>
              <a:rPr lang="en-US" sz="1450" dirty="0" err="1"/>
              <a:t>při</a:t>
            </a:r>
            <a:r>
              <a:rPr lang="en-US" sz="1450" dirty="0"/>
              <a:t> 200 °C 10 </a:t>
            </a:r>
            <a:r>
              <a:rPr lang="en-US" sz="1450" dirty="0" err="1" smtClean="0"/>
              <a:t>minut</a:t>
            </a:r>
            <a:r>
              <a:rPr lang="en-US" sz="1450" dirty="0" smtClean="0"/>
              <a:t>.</a:t>
            </a:r>
            <a:endParaRPr lang="cs-CZ" sz="1450" dirty="0" smtClean="0"/>
          </a:p>
          <a:p>
            <a:pPr>
              <a:buFont typeface="+mj-lt"/>
              <a:buAutoNum type="arabicPeriod"/>
            </a:pPr>
            <a:r>
              <a:rPr lang="cs-CZ" sz="1450" dirty="0"/>
              <a:t> </a:t>
            </a:r>
            <a:r>
              <a:rPr lang="en-US" sz="1450" dirty="0" err="1" smtClean="0"/>
              <a:t>Mezitím</a:t>
            </a:r>
            <a:r>
              <a:rPr lang="en-US" sz="1450" dirty="0" smtClean="0"/>
              <a:t> </a:t>
            </a:r>
            <a:r>
              <a:rPr lang="en-US" sz="1450" dirty="0"/>
              <a:t>v </a:t>
            </a:r>
            <a:r>
              <a:rPr lang="en-US" sz="1450" dirty="0" err="1"/>
              <a:t>malém</a:t>
            </a:r>
            <a:r>
              <a:rPr lang="en-US" sz="1450" dirty="0"/>
              <a:t> </a:t>
            </a:r>
            <a:r>
              <a:rPr lang="en-US" sz="1450" dirty="0" err="1"/>
              <a:t>hrnci</a:t>
            </a:r>
            <a:r>
              <a:rPr lang="en-US" sz="1450" dirty="0"/>
              <a:t> </a:t>
            </a:r>
            <a:r>
              <a:rPr lang="en-US" sz="1450" dirty="0" err="1"/>
              <a:t>na</a:t>
            </a:r>
            <a:r>
              <a:rPr lang="en-US" sz="1450" dirty="0"/>
              <a:t> </a:t>
            </a:r>
            <a:r>
              <a:rPr lang="en-US" sz="1450" dirty="0" err="1" smtClean="0"/>
              <a:t>středn</a:t>
            </a:r>
            <a:r>
              <a:rPr lang="cs-CZ" sz="1450" dirty="0" err="1" smtClean="0"/>
              <a:t>ím</a:t>
            </a:r>
            <a:r>
              <a:rPr lang="en-US" sz="1450" dirty="0" smtClean="0"/>
              <a:t> </a:t>
            </a:r>
            <a:r>
              <a:rPr lang="cs-CZ" sz="1450" dirty="0" err="1" smtClean="0"/>
              <a:t>plameni</a:t>
            </a:r>
            <a:r>
              <a:rPr lang="en-US" sz="1450" dirty="0" smtClean="0"/>
              <a:t> </a:t>
            </a:r>
            <a:r>
              <a:rPr lang="en-US" sz="1450" dirty="0" err="1"/>
              <a:t>opečte</a:t>
            </a:r>
            <a:r>
              <a:rPr lang="en-US" sz="1450" dirty="0"/>
              <a:t> </a:t>
            </a:r>
            <a:r>
              <a:rPr lang="en-US" sz="1450" dirty="0" err="1" smtClean="0"/>
              <a:t>česnek</a:t>
            </a:r>
            <a:r>
              <a:rPr lang="cs-CZ" sz="1450" dirty="0" smtClean="0"/>
              <a:t> se</a:t>
            </a:r>
            <a:r>
              <a:rPr lang="en-US" sz="1450" dirty="0" smtClean="0"/>
              <a:t> </a:t>
            </a:r>
            <a:r>
              <a:rPr lang="en-US" sz="1450" dirty="0" err="1" smtClean="0"/>
              <a:t>lžičk</a:t>
            </a:r>
            <a:r>
              <a:rPr lang="cs-CZ" sz="1450" dirty="0" smtClean="0"/>
              <a:t>o</a:t>
            </a:r>
            <a:r>
              <a:rPr lang="en-US" sz="1450" dirty="0" smtClean="0"/>
              <a:t>u </a:t>
            </a:r>
            <a:r>
              <a:rPr lang="en-US" sz="1450" dirty="0" err="1" smtClean="0"/>
              <a:t>oleje</a:t>
            </a:r>
            <a:r>
              <a:rPr lang="cs-CZ" sz="1450" dirty="0" smtClean="0"/>
              <a:t> (asi 1 minutu)</a:t>
            </a:r>
            <a:r>
              <a:rPr lang="en-US" sz="1450" dirty="0" smtClean="0"/>
              <a:t>,</a:t>
            </a:r>
            <a:r>
              <a:rPr lang="cs-CZ" sz="1450" dirty="0" smtClean="0"/>
              <a:t> </a:t>
            </a:r>
            <a:r>
              <a:rPr lang="en-US" sz="1450" dirty="0" err="1" smtClean="0"/>
              <a:t>míchejte</a:t>
            </a:r>
            <a:r>
              <a:rPr lang="cs-CZ" sz="1450" dirty="0" smtClean="0"/>
              <a:t>,</a:t>
            </a:r>
            <a:r>
              <a:rPr lang="en-US" sz="1450" dirty="0" smtClean="0"/>
              <a:t> </a:t>
            </a:r>
            <a:r>
              <a:rPr lang="en-US" sz="1450" dirty="0" err="1" smtClean="0"/>
              <a:t>dokud</a:t>
            </a:r>
            <a:r>
              <a:rPr lang="en-US" sz="1450" dirty="0" smtClean="0"/>
              <a:t> </a:t>
            </a:r>
            <a:r>
              <a:rPr lang="en-US" sz="1450" dirty="0" err="1"/>
              <a:t>nezezlátne</a:t>
            </a:r>
            <a:r>
              <a:rPr lang="en-US" sz="1450" dirty="0"/>
              <a:t> a </a:t>
            </a:r>
            <a:r>
              <a:rPr lang="en-US" sz="1450" dirty="0" smtClean="0"/>
              <a:t>ne</a:t>
            </a:r>
            <a:r>
              <a:rPr lang="cs-CZ" sz="1450" dirty="0" smtClean="0"/>
              <a:t>rozvoní se</a:t>
            </a:r>
            <a:r>
              <a:rPr lang="en-US" sz="1450" dirty="0" smtClean="0"/>
              <a:t>. </a:t>
            </a:r>
            <a:r>
              <a:rPr lang="en-US" sz="1450" dirty="0" err="1"/>
              <a:t>Přidejte</a:t>
            </a:r>
            <a:r>
              <a:rPr lang="en-US" sz="1450" dirty="0"/>
              <a:t> </a:t>
            </a:r>
            <a:r>
              <a:rPr lang="en-US" sz="1450" dirty="0" err="1"/>
              <a:t>kečup</a:t>
            </a:r>
            <a:r>
              <a:rPr lang="en-US" sz="1450" dirty="0"/>
              <a:t>, </a:t>
            </a:r>
            <a:r>
              <a:rPr lang="en-US" sz="1450" dirty="0" err="1"/>
              <a:t>ocet</a:t>
            </a:r>
            <a:r>
              <a:rPr lang="en-US" sz="1450" dirty="0"/>
              <a:t>, </a:t>
            </a:r>
            <a:r>
              <a:rPr lang="cs-CZ" sz="1450" dirty="0" smtClean="0"/>
              <a:t>třtinový</a:t>
            </a:r>
            <a:r>
              <a:rPr lang="en-US" sz="1450" dirty="0" smtClean="0"/>
              <a:t> </a:t>
            </a:r>
            <a:r>
              <a:rPr lang="en-US" sz="1450" dirty="0" err="1"/>
              <a:t>cukr</a:t>
            </a:r>
            <a:r>
              <a:rPr lang="en-US" sz="1450" dirty="0"/>
              <a:t>, </a:t>
            </a:r>
            <a:r>
              <a:rPr lang="en-US" sz="1450" dirty="0" err="1"/>
              <a:t>papriku</a:t>
            </a:r>
            <a:r>
              <a:rPr lang="en-US" sz="1450" dirty="0"/>
              <a:t> a </a:t>
            </a:r>
            <a:r>
              <a:rPr lang="en-US" sz="1450" dirty="0" err="1"/>
              <a:t>kmín</a:t>
            </a:r>
            <a:r>
              <a:rPr lang="en-US" sz="1450" dirty="0"/>
              <a:t>. </a:t>
            </a:r>
            <a:r>
              <a:rPr lang="en-US" sz="1450" dirty="0" err="1" smtClean="0"/>
              <a:t>Přiv</a:t>
            </a:r>
            <a:r>
              <a:rPr lang="cs-CZ" sz="1450" dirty="0" err="1" smtClean="0"/>
              <a:t>eďte</a:t>
            </a:r>
            <a:r>
              <a:rPr lang="en-US" sz="1450" dirty="0" smtClean="0"/>
              <a:t> </a:t>
            </a:r>
            <a:r>
              <a:rPr lang="en-US" sz="1450" dirty="0"/>
              <a:t>k </a:t>
            </a:r>
            <a:r>
              <a:rPr lang="en-US" sz="1450" dirty="0" err="1" smtClean="0"/>
              <a:t>varu</a:t>
            </a:r>
            <a:r>
              <a:rPr lang="cs-CZ" sz="1450" dirty="0" smtClean="0"/>
              <a:t>, poté</a:t>
            </a:r>
            <a:r>
              <a:rPr lang="en-US" sz="1450" dirty="0" smtClean="0"/>
              <a:t> </a:t>
            </a:r>
            <a:r>
              <a:rPr lang="cs-CZ" sz="1450" dirty="0" err="1" smtClean="0"/>
              <a:t>s</a:t>
            </a:r>
            <a:r>
              <a:rPr lang="en-US" sz="1450" dirty="0" err="1" smtClean="0"/>
              <a:t>nižte</a:t>
            </a:r>
            <a:r>
              <a:rPr lang="en-US" sz="1450" dirty="0" smtClean="0"/>
              <a:t> </a:t>
            </a:r>
            <a:r>
              <a:rPr lang="en-US" sz="1450" dirty="0" err="1"/>
              <a:t>teplotu</a:t>
            </a:r>
            <a:r>
              <a:rPr lang="en-US" sz="1450" dirty="0"/>
              <a:t> </a:t>
            </a:r>
            <a:r>
              <a:rPr lang="en-US" sz="1450" dirty="0" err="1"/>
              <a:t>na</a:t>
            </a:r>
            <a:r>
              <a:rPr lang="en-US" sz="1450" dirty="0"/>
              <a:t> </a:t>
            </a:r>
            <a:r>
              <a:rPr lang="en-US" sz="1450" dirty="0" err="1"/>
              <a:t>střední</a:t>
            </a:r>
            <a:r>
              <a:rPr lang="en-US" sz="1450" dirty="0"/>
              <a:t> a </a:t>
            </a:r>
            <a:r>
              <a:rPr lang="en-US" sz="1450" dirty="0" err="1"/>
              <a:t>vařte</a:t>
            </a:r>
            <a:r>
              <a:rPr lang="en-US" sz="1450" dirty="0"/>
              <a:t>, </a:t>
            </a:r>
            <a:r>
              <a:rPr lang="en-US" sz="1450" dirty="0" err="1"/>
              <a:t>dokud</a:t>
            </a:r>
            <a:r>
              <a:rPr lang="en-US" sz="1450" dirty="0"/>
              <a:t> </a:t>
            </a:r>
            <a:r>
              <a:rPr lang="cs-CZ" sz="1450" dirty="0" smtClean="0"/>
              <a:t>omáčka nezhoustne</a:t>
            </a:r>
            <a:r>
              <a:rPr lang="en-US" sz="1450" dirty="0" smtClean="0"/>
              <a:t>, </a:t>
            </a:r>
            <a:r>
              <a:rPr lang="en-US" sz="1450" dirty="0" err="1"/>
              <a:t>asi</a:t>
            </a:r>
            <a:r>
              <a:rPr lang="en-US" sz="1450" dirty="0"/>
              <a:t> 10 </a:t>
            </a:r>
            <a:r>
              <a:rPr lang="en-US" sz="1450" dirty="0" err="1"/>
              <a:t>minut</a:t>
            </a:r>
            <a:r>
              <a:rPr lang="en-US" sz="1450" dirty="0"/>
              <a:t> (</a:t>
            </a:r>
            <a:r>
              <a:rPr lang="en-US" sz="1450" dirty="0" err="1"/>
              <a:t>měli</a:t>
            </a:r>
            <a:r>
              <a:rPr lang="en-US" sz="1450" dirty="0"/>
              <a:t> </a:t>
            </a:r>
            <a:r>
              <a:rPr lang="en-US" sz="1450" dirty="0" err="1"/>
              <a:t>byste</a:t>
            </a:r>
            <a:r>
              <a:rPr lang="en-US" sz="1450" dirty="0"/>
              <a:t> </a:t>
            </a:r>
            <a:r>
              <a:rPr lang="cs-CZ" sz="1450" dirty="0" smtClean="0"/>
              <a:t>mít</a:t>
            </a:r>
            <a:r>
              <a:rPr lang="en-US" sz="1450" dirty="0" smtClean="0"/>
              <a:t> </a:t>
            </a:r>
            <a:r>
              <a:rPr lang="en-US" sz="1450" dirty="0" err="1"/>
              <a:t>asi</a:t>
            </a:r>
            <a:r>
              <a:rPr lang="en-US" sz="1450" dirty="0"/>
              <a:t> 1 </a:t>
            </a:r>
            <a:r>
              <a:rPr lang="en-US" sz="1450" dirty="0" err="1" smtClean="0"/>
              <a:t>hrnek</a:t>
            </a:r>
            <a:r>
              <a:rPr lang="en-US" sz="1450" dirty="0" smtClean="0"/>
              <a:t> </a:t>
            </a:r>
            <a:r>
              <a:rPr lang="en-US" sz="1450" dirty="0" err="1"/>
              <a:t>omáčky</a:t>
            </a:r>
            <a:r>
              <a:rPr lang="en-US" sz="1450" dirty="0"/>
              <a:t>). </a:t>
            </a:r>
            <a:r>
              <a:rPr lang="cs-CZ" sz="1450" dirty="0" smtClean="0"/>
              <a:t>Nalijte</a:t>
            </a:r>
            <a:r>
              <a:rPr lang="en-US" sz="1450" dirty="0" smtClean="0"/>
              <a:t> </a:t>
            </a:r>
            <a:r>
              <a:rPr lang="en-US" sz="1450" dirty="0" err="1"/>
              <a:t>polovinu</a:t>
            </a:r>
            <a:r>
              <a:rPr lang="en-US" sz="1450" dirty="0"/>
              <a:t> </a:t>
            </a:r>
            <a:r>
              <a:rPr lang="en-US" sz="1450" dirty="0" err="1"/>
              <a:t>omáčky</a:t>
            </a:r>
            <a:r>
              <a:rPr lang="en-US" sz="1450" dirty="0"/>
              <a:t> do </a:t>
            </a:r>
            <a:r>
              <a:rPr lang="en-US" sz="1450" dirty="0" err="1"/>
              <a:t>velké</a:t>
            </a:r>
            <a:r>
              <a:rPr lang="en-US" sz="1450" dirty="0"/>
              <a:t> </a:t>
            </a:r>
            <a:r>
              <a:rPr lang="cs-CZ" sz="1450" dirty="0" err="1" smtClean="0"/>
              <a:t>tepluodolné</a:t>
            </a:r>
            <a:r>
              <a:rPr lang="en-US" sz="1450" dirty="0" smtClean="0"/>
              <a:t> </a:t>
            </a:r>
            <a:r>
              <a:rPr lang="en-US" sz="1450" dirty="0" err="1"/>
              <a:t>mísy</a:t>
            </a:r>
            <a:r>
              <a:rPr lang="en-US" sz="1450" dirty="0"/>
              <a:t>; </a:t>
            </a:r>
            <a:r>
              <a:rPr lang="en-US" sz="1450" dirty="0" err="1"/>
              <a:t>zbylou</a:t>
            </a:r>
            <a:r>
              <a:rPr lang="en-US" sz="1450" dirty="0"/>
              <a:t> </a:t>
            </a:r>
            <a:r>
              <a:rPr lang="en-US" sz="1450" dirty="0" err="1"/>
              <a:t>omáčku</a:t>
            </a:r>
            <a:r>
              <a:rPr lang="en-US" sz="1450" dirty="0"/>
              <a:t> </a:t>
            </a:r>
            <a:r>
              <a:rPr lang="en-US" sz="1450" dirty="0" err="1" smtClean="0"/>
              <a:t>ponechte</a:t>
            </a:r>
            <a:r>
              <a:rPr lang="en-US" sz="1450" dirty="0" smtClean="0"/>
              <a:t> </a:t>
            </a:r>
            <a:r>
              <a:rPr lang="en-US" sz="1450" dirty="0"/>
              <a:t>pro </a:t>
            </a:r>
            <a:r>
              <a:rPr lang="en-US" sz="1450" dirty="0" err="1"/>
              <a:t>podávání</a:t>
            </a:r>
            <a:r>
              <a:rPr lang="en-US" sz="1450" dirty="0"/>
              <a:t>. </a:t>
            </a:r>
            <a:endParaRPr lang="cs-CZ" sz="1450" dirty="0" smtClean="0"/>
          </a:p>
          <a:p>
            <a:pPr>
              <a:buFont typeface="+mj-lt"/>
              <a:buAutoNum type="arabicPeriod"/>
            </a:pPr>
            <a:r>
              <a:rPr lang="cs-CZ" sz="1450" dirty="0"/>
              <a:t> </a:t>
            </a:r>
            <a:r>
              <a:rPr lang="cs-CZ" sz="1450" dirty="0" smtClean="0"/>
              <a:t>Zamíchejte</a:t>
            </a:r>
            <a:r>
              <a:rPr lang="en-US" sz="1450" dirty="0" smtClean="0"/>
              <a:t> </a:t>
            </a:r>
            <a:r>
              <a:rPr lang="cs-CZ" sz="1450" dirty="0" smtClean="0"/>
              <a:t>paličky</a:t>
            </a:r>
            <a:r>
              <a:rPr lang="en-US" sz="1450" dirty="0" smtClean="0"/>
              <a:t> </a:t>
            </a:r>
            <a:r>
              <a:rPr lang="en-US" sz="1450" dirty="0"/>
              <a:t>s </a:t>
            </a:r>
            <a:r>
              <a:rPr lang="en-US" sz="1450" dirty="0" err="1"/>
              <a:t>omáčkou</a:t>
            </a:r>
            <a:r>
              <a:rPr lang="en-US" sz="1450" dirty="0"/>
              <a:t> </a:t>
            </a:r>
            <a:r>
              <a:rPr lang="cs-CZ" sz="1450" dirty="0"/>
              <a:t>v</a:t>
            </a:r>
            <a:r>
              <a:rPr lang="en-US" sz="1450" dirty="0" smtClean="0"/>
              <a:t> </a:t>
            </a:r>
            <a:r>
              <a:rPr lang="en-US" sz="1450" dirty="0" err="1" smtClean="0"/>
              <a:t>mís</a:t>
            </a:r>
            <a:r>
              <a:rPr lang="cs-CZ" sz="1450" dirty="0" smtClean="0"/>
              <a:t>e</a:t>
            </a:r>
            <a:r>
              <a:rPr lang="en-US" sz="1450" dirty="0" smtClean="0"/>
              <a:t>. </a:t>
            </a:r>
            <a:r>
              <a:rPr lang="en-US" sz="1450" dirty="0" err="1"/>
              <a:t>Vraťte</a:t>
            </a:r>
            <a:r>
              <a:rPr lang="en-US" sz="1450" dirty="0"/>
              <a:t> </a:t>
            </a:r>
            <a:r>
              <a:rPr lang="cs-CZ" sz="1450" dirty="0" smtClean="0"/>
              <a:t>paličky</a:t>
            </a:r>
            <a:r>
              <a:rPr lang="en-US" sz="1450" dirty="0" smtClean="0"/>
              <a:t> </a:t>
            </a:r>
            <a:r>
              <a:rPr lang="en-US" sz="1450" dirty="0"/>
              <a:t>do </a:t>
            </a:r>
            <a:r>
              <a:rPr lang="en-US" sz="1450" dirty="0" err="1" smtClean="0"/>
              <a:t>horkovzdušné</a:t>
            </a:r>
            <a:r>
              <a:rPr lang="en-US" sz="1450" dirty="0" smtClean="0"/>
              <a:t> </a:t>
            </a:r>
            <a:r>
              <a:rPr lang="en-US" sz="1450" dirty="0" err="1" smtClean="0"/>
              <a:t>fritézy</a:t>
            </a:r>
            <a:r>
              <a:rPr lang="en-US" sz="1450" dirty="0" smtClean="0"/>
              <a:t> </a:t>
            </a:r>
            <a:r>
              <a:rPr lang="en-US" sz="1450" dirty="0"/>
              <a:t>a </a:t>
            </a:r>
            <a:r>
              <a:rPr lang="cs-CZ" sz="1450" dirty="0" smtClean="0"/>
              <a:t>dál pečte</a:t>
            </a:r>
            <a:r>
              <a:rPr lang="en-US" sz="1450" dirty="0" smtClean="0"/>
              <a:t> </a:t>
            </a:r>
            <a:r>
              <a:rPr lang="en-US" sz="1450" dirty="0" err="1"/>
              <a:t>při</a:t>
            </a:r>
            <a:r>
              <a:rPr lang="en-US" sz="1450" dirty="0"/>
              <a:t> 200 °</a:t>
            </a:r>
            <a:r>
              <a:rPr lang="en-US" sz="1450" dirty="0" smtClean="0"/>
              <a:t>C</a:t>
            </a:r>
            <a:r>
              <a:rPr lang="cs-CZ" sz="1450" dirty="0" smtClean="0"/>
              <a:t> asi 7-10 minut</a:t>
            </a:r>
            <a:r>
              <a:rPr lang="en-US" sz="1450" dirty="0" smtClean="0"/>
              <a:t>, </a:t>
            </a:r>
            <a:r>
              <a:rPr lang="en-US" sz="1450" dirty="0" err="1"/>
              <a:t>dokud</a:t>
            </a:r>
            <a:r>
              <a:rPr lang="en-US" sz="1450" dirty="0"/>
              <a:t> </a:t>
            </a:r>
            <a:r>
              <a:rPr lang="en-US" sz="1450" dirty="0" err="1"/>
              <a:t>není</a:t>
            </a:r>
            <a:r>
              <a:rPr lang="en-US" sz="1450" dirty="0"/>
              <a:t> </a:t>
            </a:r>
            <a:r>
              <a:rPr lang="en-US" sz="1450" dirty="0" err="1"/>
              <a:t>kuře</a:t>
            </a:r>
            <a:r>
              <a:rPr lang="en-US" sz="1450" dirty="0"/>
              <a:t> </a:t>
            </a:r>
            <a:r>
              <a:rPr lang="en-US" sz="1450" dirty="0" err="1"/>
              <a:t>propečené</a:t>
            </a:r>
            <a:r>
              <a:rPr lang="en-US" sz="1450" dirty="0"/>
              <a:t> a </a:t>
            </a:r>
            <a:r>
              <a:rPr lang="cs-CZ" sz="1450" dirty="0" smtClean="0"/>
              <a:t>kůže opečená</a:t>
            </a:r>
            <a:r>
              <a:rPr lang="en-US" sz="1450" dirty="0" smtClean="0"/>
              <a:t>. </a:t>
            </a:r>
            <a:endParaRPr lang="cs-CZ" sz="1450" dirty="0" smtClean="0"/>
          </a:p>
          <a:p>
            <a:pPr>
              <a:buFont typeface="+mj-lt"/>
              <a:buAutoNum type="arabicPeriod"/>
            </a:pPr>
            <a:r>
              <a:rPr lang="cs-CZ" sz="1450" dirty="0"/>
              <a:t> </a:t>
            </a:r>
            <a:r>
              <a:rPr lang="cs-CZ" sz="1450" dirty="0" smtClean="0"/>
              <a:t>Vyskládejte paličky </a:t>
            </a:r>
            <a:r>
              <a:rPr lang="en-US" sz="1450" dirty="0" err="1" smtClean="0"/>
              <a:t>na</a:t>
            </a:r>
            <a:r>
              <a:rPr lang="en-US" sz="1450" dirty="0" smtClean="0"/>
              <a:t> </a:t>
            </a:r>
            <a:r>
              <a:rPr lang="en-US" sz="1450" dirty="0" err="1" smtClean="0"/>
              <a:t>talíř</a:t>
            </a:r>
            <a:r>
              <a:rPr lang="cs-CZ" sz="1450" dirty="0" smtClean="0"/>
              <a:t> a</a:t>
            </a:r>
            <a:r>
              <a:rPr lang="en-US" sz="1450" dirty="0" smtClean="0"/>
              <a:t> </a:t>
            </a:r>
            <a:r>
              <a:rPr lang="cs-CZ" sz="1450" dirty="0" err="1" smtClean="0"/>
              <a:t>n</a:t>
            </a:r>
            <a:r>
              <a:rPr lang="en-US" sz="1450" dirty="0" err="1" smtClean="0"/>
              <a:t>avrch</a:t>
            </a:r>
            <a:r>
              <a:rPr lang="en-US" sz="1450" dirty="0" smtClean="0"/>
              <a:t> </a:t>
            </a:r>
            <a:r>
              <a:rPr lang="cs-CZ" sz="1450" dirty="0" smtClean="0"/>
              <a:t>posypte </a:t>
            </a:r>
            <a:r>
              <a:rPr lang="en-US" sz="1450" dirty="0" err="1" smtClean="0"/>
              <a:t>petrželk</a:t>
            </a:r>
            <a:r>
              <a:rPr lang="cs-CZ" sz="1450" dirty="0" smtClean="0"/>
              <a:t>o</a:t>
            </a:r>
            <a:r>
              <a:rPr lang="en-US" sz="1450" dirty="0" smtClean="0"/>
              <a:t>u</a:t>
            </a:r>
            <a:r>
              <a:rPr lang="en-US" sz="1450" dirty="0"/>
              <a:t>. </a:t>
            </a:r>
            <a:r>
              <a:rPr lang="en-US" sz="1450" dirty="0" err="1"/>
              <a:t>Podávejte</a:t>
            </a:r>
            <a:r>
              <a:rPr lang="en-US" sz="1450" dirty="0"/>
              <a:t> </a:t>
            </a:r>
            <a:r>
              <a:rPr lang="en-US" sz="1450" dirty="0" smtClean="0"/>
              <a:t>s </a:t>
            </a:r>
            <a:r>
              <a:rPr lang="en-US" sz="1450" dirty="0" err="1"/>
              <a:t>omáčkou</a:t>
            </a:r>
            <a:r>
              <a:rPr lang="en-US" sz="1450" dirty="0"/>
              <a:t>.</a:t>
            </a:r>
            <a:endParaRPr lang="en-US" sz="1450" b="0" i="0" dirty="0">
              <a:effectLst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8373138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cap="all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porce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cap="all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40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3" name="Εικόνα 2">
            <a:extLst>
              <a:ext uri="{FF2B5EF4-FFF2-40B4-BE49-F238E27FC236}">
                <a16:creationId xmlns:a16="http://schemas.microsoft.com/office/drawing/2014/main" id="{A4A34424-512D-D04E-12D4-F0251CF5E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14" y="1297857"/>
            <a:ext cx="4334875" cy="370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020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786581" y="624065"/>
            <a:ext cx="41163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i="1" dirty="0" smtClean="0">
                <a:solidFill>
                  <a:srgbClr val="000000"/>
                </a:solidFill>
              </a:rPr>
              <a:t>Žampiony</a:t>
            </a:r>
            <a:r>
              <a:rPr lang="cs-CZ" sz="2800" b="1" i="1" dirty="0" smtClean="0">
                <a:solidFill>
                  <a:srgbClr val="000000"/>
                </a:solidFill>
                <a:effectLst/>
              </a:rPr>
              <a:t> na cibulce</a:t>
            </a:r>
            <a:endParaRPr lang="en-US" sz="28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5230761" y="1927753"/>
            <a:ext cx="324004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</a:t>
            </a:r>
            <a:r>
              <a:rPr lang="en-US" dirty="0" err="1"/>
              <a:t>stroužky</a:t>
            </a:r>
            <a:r>
              <a:rPr lang="en-US" dirty="0"/>
              <a:t> </a:t>
            </a:r>
            <a:r>
              <a:rPr lang="en-US" dirty="0" err="1"/>
              <a:t>česneku</a:t>
            </a:r>
            <a:r>
              <a:rPr lang="en-US" dirty="0"/>
              <a:t>, </a:t>
            </a:r>
            <a:r>
              <a:rPr lang="en-US" dirty="0" err="1" smtClean="0"/>
              <a:t>nasekané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 </a:t>
            </a:r>
            <a:r>
              <a:rPr lang="en-US" dirty="0" err="1" smtClean="0"/>
              <a:t>lžíce</a:t>
            </a:r>
            <a:r>
              <a:rPr lang="en-US" dirty="0" smtClean="0"/>
              <a:t> </a:t>
            </a:r>
            <a:r>
              <a:rPr lang="en-US" dirty="0"/>
              <a:t>extra </a:t>
            </a:r>
            <a:r>
              <a:rPr lang="en-US" dirty="0" err="1" smtClean="0"/>
              <a:t>panensk</a:t>
            </a:r>
            <a:r>
              <a:rPr lang="cs-CZ" dirty="0" err="1" smtClean="0"/>
              <a:t>ého</a:t>
            </a:r>
            <a:r>
              <a:rPr lang="en-US" dirty="0" smtClean="0"/>
              <a:t> </a:t>
            </a:r>
            <a:r>
              <a:rPr lang="en-US" dirty="0" err="1" smtClean="0"/>
              <a:t>olivov</a:t>
            </a:r>
            <a:r>
              <a:rPr lang="cs-CZ" dirty="0" err="1" smtClean="0"/>
              <a:t>ého</a:t>
            </a:r>
            <a:r>
              <a:rPr lang="en-US" dirty="0" smtClean="0"/>
              <a:t> </a:t>
            </a:r>
            <a:r>
              <a:rPr lang="en-US" dirty="0" err="1" smtClean="0"/>
              <a:t>olej</a:t>
            </a:r>
            <a:r>
              <a:rPr lang="cs-CZ" dirty="0" smtClean="0"/>
              <a:t>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4 </a:t>
            </a:r>
            <a:r>
              <a:rPr lang="en-US" dirty="0" err="1"/>
              <a:t>lžičky</a:t>
            </a:r>
            <a:r>
              <a:rPr lang="en-US" dirty="0"/>
              <a:t> </a:t>
            </a:r>
            <a:r>
              <a:rPr lang="en-US" dirty="0" err="1" smtClean="0"/>
              <a:t>čerstv</a:t>
            </a:r>
            <a:r>
              <a:rPr lang="cs-CZ" dirty="0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citronov</a:t>
            </a:r>
            <a:r>
              <a:rPr lang="cs-CZ" dirty="0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šťáv</a:t>
            </a:r>
            <a:r>
              <a:rPr lang="cs-CZ" dirty="0" smtClean="0"/>
              <a:t>y</a:t>
            </a:r>
            <a:r>
              <a:rPr lang="en-US" dirty="0" smtClean="0"/>
              <a:t> </a:t>
            </a:r>
            <a:r>
              <a:rPr lang="en-US" dirty="0"/>
              <a:t>plus 1/4 </a:t>
            </a:r>
            <a:r>
              <a:rPr lang="en-US" dirty="0" err="1" smtClean="0"/>
              <a:t>lžičky</a:t>
            </a:r>
            <a:r>
              <a:rPr lang="en-US" dirty="0" smtClean="0"/>
              <a:t> </a:t>
            </a:r>
            <a:r>
              <a:rPr lang="en-US" dirty="0" err="1"/>
              <a:t>jemně</a:t>
            </a:r>
            <a:r>
              <a:rPr lang="en-US" dirty="0"/>
              <a:t> </a:t>
            </a:r>
            <a:r>
              <a:rPr lang="en-US" dirty="0" err="1" smtClean="0"/>
              <a:t>nastrouhan</a:t>
            </a:r>
            <a:r>
              <a:rPr lang="cs-CZ" dirty="0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citronov</a:t>
            </a:r>
            <a:r>
              <a:rPr lang="cs-CZ" dirty="0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kůr</a:t>
            </a:r>
            <a:r>
              <a:rPr lang="cs-CZ" dirty="0" smtClean="0"/>
              <a:t>y</a:t>
            </a:r>
            <a:r>
              <a:rPr lang="en-US" dirty="0" smtClean="0"/>
              <a:t> </a:t>
            </a:r>
            <a:r>
              <a:rPr lang="en-US" dirty="0"/>
              <a:t>k </a:t>
            </a:r>
            <a:r>
              <a:rPr lang="en-US" dirty="0" err="1" smtClean="0"/>
              <a:t>podávání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 </a:t>
            </a:r>
            <a:r>
              <a:rPr lang="en-US" dirty="0" err="1"/>
              <a:t>lžička</a:t>
            </a:r>
            <a:r>
              <a:rPr lang="en-US" dirty="0"/>
              <a:t> </a:t>
            </a:r>
            <a:r>
              <a:rPr lang="en-US" dirty="0" smtClean="0"/>
              <a:t>soli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 </a:t>
            </a:r>
            <a:r>
              <a:rPr lang="en-US" dirty="0" err="1"/>
              <a:t>lžička</a:t>
            </a:r>
            <a:r>
              <a:rPr lang="en-US" dirty="0"/>
              <a:t> </a:t>
            </a:r>
            <a:r>
              <a:rPr lang="en-US" dirty="0" err="1" smtClean="0"/>
              <a:t>worcestrov</a:t>
            </a:r>
            <a:r>
              <a:rPr lang="cs-CZ" dirty="0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omáčk</a:t>
            </a:r>
            <a:r>
              <a:rPr lang="cs-CZ" dirty="0" smtClean="0"/>
              <a:t>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450 g </a:t>
            </a:r>
            <a:r>
              <a:rPr lang="en-US" dirty="0" err="1" smtClean="0"/>
              <a:t>žampion</a:t>
            </a:r>
            <a:r>
              <a:rPr lang="cs-CZ" dirty="0" smtClean="0"/>
              <a:t>ů</a:t>
            </a:r>
            <a:r>
              <a:rPr lang="en-US" dirty="0" smtClean="0"/>
              <a:t>, </a:t>
            </a:r>
            <a:r>
              <a:rPr lang="cs-CZ" dirty="0" err="1" smtClean="0"/>
              <a:t>roz</a:t>
            </a:r>
            <a:r>
              <a:rPr lang="en-US" dirty="0" err="1" smtClean="0"/>
              <a:t>půlen</a:t>
            </a:r>
            <a:r>
              <a:rPr lang="cs-CZ" dirty="0" err="1" smtClean="0"/>
              <a:t>ých</a:t>
            </a:r>
            <a:r>
              <a:rPr lang="cs-CZ" dirty="0" smtClean="0"/>
              <a:t> nebo</a:t>
            </a:r>
            <a:r>
              <a:rPr lang="en-US" dirty="0" smtClean="0"/>
              <a:t> </a:t>
            </a:r>
            <a:r>
              <a:rPr lang="en-US" dirty="0" err="1" smtClean="0"/>
              <a:t>rozčtvrcen</a:t>
            </a:r>
            <a:r>
              <a:rPr lang="cs-CZ" dirty="0" err="1" smtClean="0"/>
              <a:t>ých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 </a:t>
            </a:r>
            <a:r>
              <a:rPr lang="en-US" dirty="0" err="1"/>
              <a:t>malá</a:t>
            </a:r>
            <a:r>
              <a:rPr lang="en-US" dirty="0"/>
              <a:t> </a:t>
            </a:r>
            <a:r>
              <a:rPr lang="en-US" dirty="0" err="1"/>
              <a:t>žlutá</a:t>
            </a:r>
            <a:r>
              <a:rPr lang="en-US" dirty="0"/>
              <a:t> </a:t>
            </a:r>
            <a:r>
              <a:rPr lang="en-US" dirty="0" err="1"/>
              <a:t>cibule</a:t>
            </a:r>
            <a:r>
              <a:rPr lang="en-US" dirty="0" smtClean="0"/>
              <a:t>, </a:t>
            </a:r>
            <a:r>
              <a:rPr lang="en-US" dirty="0" err="1"/>
              <a:t>nakrájená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tenké</a:t>
            </a:r>
            <a:r>
              <a:rPr lang="en-US" dirty="0"/>
              <a:t> </a:t>
            </a:r>
            <a:r>
              <a:rPr lang="en-US" dirty="0" err="1" smtClean="0"/>
              <a:t>plátky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 </a:t>
            </a:r>
            <a:r>
              <a:rPr lang="en-US" dirty="0" err="1" smtClean="0"/>
              <a:t>lžíce</a:t>
            </a:r>
            <a:r>
              <a:rPr lang="en-US" dirty="0" smtClean="0"/>
              <a:t> </a:t>
            </a:r>
            <a:r>
              <a:rPr lang="en-US" dirty="0" err="1" smtClean="0"/>
              <a:t>nasekan</a:t>
            </a:r>
            <a:r>
              <a:rPr lang="cs-CZ" dirty="0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čerstv</a:t>
            </a:r>
            <a:r>
              <a:rPr lang="cs-CZ" dirty="0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petrželk</a:t>
            </a:r>
            <a:r>
              <a:rPr lang="cs-CZ" dirty="0" smtClean="0"/>
              <a:t>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 </a:t>
            </a:r>
            <a:r>
              <a:rPr lang="en-US" dirty="0" err="1" smtClean="0"/>
              <a:t>lžíce</a:t>
            </a:r>
            <a:r>
              <a:rPr lang="en-US" dirty="0" smtClean="0"/>
              <a:t> </a:t>
            </a:r>
            <a:r>
              <a:rPr lang="en-US" dirty="0" err="1" smtClean="0"/>
              <a:t>lístk</a:t>
            </a:r>
            <a:r>
              <a:rPr lang="cs-CZ" dirty="0" smtClean="0"/>
              <a:t>ů</a:t>
            </a:r>
            <a:r>
              <a:rPr lang="en-US" dirty="0" smtClean="0"/>
              <a:t> </a:t>
            </a:r>
            <a:r>
              <a:rPr lang="en-US" dirty="0" err="1"/>
              <a:t>čerstvého</a:t>
            </a:r>
            <a:r>
              <a:rPr lang="en-US" dirty="0"/>
              <a:t> </a:t>
            </a:r>
            <a:r>
              <a:rPr lang="en-US" dirty="0" err="1"/>
              <a:t>tymiánu</a:t>
            </a:r>
            <a:endParaRPr lang="en-US" b="0" i="0" dirty="0"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470804" y="1927752"/>
            <a:ext cx="3330996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cs-CZ" sz="1600" dirty="0" smtClean="0"/>
              <a:t> </a:t>
            </a:r>
            <a:r>
              <a:rPr lang="en-US" sz="1600" dirty="0" err="1" smtClean="0"/>
              <a:t>Ve</a:t>
            </a:r>
            <a:r>
              <a:rPr lang="en-US" sz="1600" dirty="0" smtClean="0"/>
              <a:t> v</a:t>
            </a:r>
            <a:r>
              <a:rPr lang="cs-CZ" sz="1600" dirty="0" err="1" smtClean="0"/>
              <a:t>ětší</a:t>
            </a:r>
            <a:r>
              <a:rPr lang="en-US" sz="1600" dirty="0" smtClean="0"/>
              <a:t> </a:t>
            </a:r>
            <a:r>
              <a:rPr lang="cs-CZ" sz="1600" dirty="0" err="1" smtClean="0"/>
              <a:t>tepluodolné</a:t>
            </a:r>
            <a:r>
              <a:rPr lang="cs-CZ" sz="1600" dirty="0" smtClean="0"/>
              <a:t> </a:t>
            </a:r>
            <a:r>
              <a:rPr lang="en-US" sz="1600" dirty="0" err="1" smtClean="0"/>
              <a:t>míse</a:t>
            </a:r>
            <a:r>
              <a:rPr lang="en-US" sz="1600" dirty="0" smtClean="0"/>
              <a:t> </a:t>
            </a:r>
            <a:r>
              <a:rPr lang="cs-CZ" sz="1600" dirty="0" smtClean="0"/>
              <a:t>smíc</a:t>
            </a:r>
            <a:r>
              <a:rPr lang="en-US" sz="1600" dirty="0" err="1" smtClean="0"/>
              <a:t>hejte</a:t>
            </a:r>
            <a:r>
              <a:rPr lang="en-US" sz="1600" dirty="0" smtClean="0"/>
              <a:t> </a:t>
            </a:r>
            <a:r>
              <a:rPr lang="en-US" sz="1600" dirty="0" err="1"/>
              <a:t>česnek</a:t>
            </a:r>
            <a:r>
              <a:rPr lang="en-US" sz="1600" dirty="0"/>
              <a:t>, </a:t>
            </a:r>
            <a:r>
              <a:rPr lang="en-US" sz="1600" dirty="0" err="1"/>
              <a:t>olej</a:t>
            </a:r>
            <a:r>
              <a:rPr lang="en-US" sz="1600" dirty="0"/>
              <a:t>, </a:t>
            </a:r>
            <a:r>
              <a:rPr lang="en-US" sz="1600" dirty="0" err="1"/>
              <a:t>citronovou</a:t>
            </a:r>
            <a:r>
              <a:rPr lang="en-US" sz="1600" dirty="0"/>
              <a:t> </a:t>
            </a:r>
            <a:r>
              <a:rPr lang="en-US" sz="1600" dirty="0" err="1"/>
              <a:t>šťávu</a:t>
            </a:r>
            <a:r>
              <a:rPr lang="en-US" sz="1600" dirty="0"/>
              <a:t>, </a:t>
            </a:r>
            <a:r>
              <a:rPr lang="en-US" sz="1600" dirty="0" smtClean="0"/>
              <a:t>s</a:t>
            </a:r>
            <a:r>
              <a:rPr lang="cs-CZ" sz="1600" dirty="0" smtClean="0"/>
              <a:t>ů</a:t>
            </a:r>
            <a:r>
              <a:rPr lang="en-US" sz="1600" dirty="0" smtClean="0"/>
              <a:t>l </a:t>
            </a:r>
            <a:r>
              <a:rPr lang="en-US" sz="1600" dirty="0"/>
              <a:t>a </a:t>
            </a:r>
            <a:r>
              <a:rPr lang="en-US" sz="1600" dirty="0" err="1" smtClean="0"/>
              <a:t>worcestr</a:t>
            </a:r>
            <a:r>
              <a:rPr lang="cs-CZ" sz="1600" dirty="0" err="1" smtClean="0"/>
              <a:t>ovou</a:t>
            </a:r>
            <a:r>
              <a:rPr lang="cs-CZ" sz="1600" dirty="0" smtClean="0"/>
              <a:t> omáčku</a:t>
            </a:r>
            <a:r>
              <a:rPr lang="en-US" sz="1600" dirty="0" smtClean="0"/>
              <a:t>. </a:t>
            </a:r>
            <a:r>
              <a:rPr lang="en-US" sz="1600" dirty="0" err="1"/>
              <a:t>Přidejte</a:t>
            </a:r>
            <a:r>
              <a:rPr lang="en-US" sz="1600" dirty="0"/>
              <a:t> </a:t>
            </a:r>
            <a:r>
              <a:rPr lang="en-US" sz="1600" dirty="0" err="1"/>
              <a:t>houby</a:t>
            </a:r>
            <a:r>
              <a:rPr lang="en-US" sz="1600" dirty="0"/>
              <a:t> a </a:t>
            </a:r>
            <a:r>
              <a:rPr lang="en-US" sz="1600" dirty="0" err="1"/>
              <a:t>cibuli</a:t>
            </a:r>
            <a:r>
              <a:rPr lang="en-US" sz="1600" dirty="0"/>
              <a:t> a </a:t>
            </a:r>
            <a:r>
              <a:rPr lang="en-US" sz="1600" dirty="0" err="1"/>
              <a:t>míchejte</a:t>
            </a:r>
            <a:r>
              <a:rPr lang="en-US" sz="1600" dirty="0"/>
              <a:t>, </a:t>
            </a:r>
            <a:r>
              <a:rPr lang="cs-CZ" sz="1600" dirty="0" smtClean="0"/>
              <a:t>houby nevstřebají olej</a:t>
            </a:r>
            <a:r>
              <a:rPr lang="en-US" sz="1600" dirty="0" smtClean="0"/>
              <a:t> (</a:t>
            </a:r>
            <a:r>
              <a:rPr lang="en-US" sz="1600" dirty="0" err="1" smtClean="0"/>
              <a:t>asi</a:t>
            </a:r>
            <a:r>
              <a:rPr lang="en-US" sz="1600" dirty="0" smtClean="0"/>
              <a:t> </a:t>
            </a:r>
            <a:r>
              <a:rPr lang="en-US" sz="1600" dirty="0"/>
              <a:t>30 </a:t>
            </a:r>
            <a:r>
              <a:rPr lang="cs-CZ" sz="1600" dirty="0" smtClean="0"/>
              <a:t>vteřin</a:t>
            </a:r>
            <a:r>
              <a:rPr lang="en-US" sz="1600" dirty="0" smtClean="0"/>
              <a:t>).</a:t>
            </a:r>
            <a:endParaRPr lang="cs-CZ" sz="1600" dirty="0" smtClean="0"/>
          </a:p>
          <a:p>
            <a:pPr>
              <a:buFont typeface="+mj-lt"/>
              <a:buAutoNum type="arabicPeriod"/>
            </a:pPr>
            <a:r>
              <a:rPr lang="cs-CZ" sz="1600" dirty="0"/>
              <a:t> Rozložte </a:t>
            </a:r>
            <a:r>
              <a:rPr lang="cs-CZ" sz="1600" dirty="0" smtClean="0"/>
              <a:t>houby </a:t>
            </a:r>
            <a:r>
              <a:rPr lang="cs-CZ" sz="1600" dirty="0"/>
              <a:t>v jedné vrstvě na rošt fritézy a pečte postupně po várkách </a:t>
            </a:r>
            <a:r>
              <a:rPr lang="cs-CZ" sz="1600" dirty="0" smtClean="0"/>
              <a:t>při</a:t>
            </a:r>
            <a:r>
              <a:rPr lang="en-US" sz="1600" dirty="0" smtClean="0"/>
              <a:t> </a:t>
            </a:r>
            <a:r>
              <a:rPr lang="en-US" sz="1600" dirty="0"/>
              <a:t>200 °</a:t>
            </a:r>
            <a:r>
              <a:rPr lang="en-US" sz="1600" dirty="0" smtClean="0"/>
              <a:t>C</a:t>
            </a:r>
            <a:r>
              <a:rPr lang="cs-CZ" sz="1600" dirty="0" smtClean="0"/>
              <a:t> asi 13-15 minut, </a:t>
            </a:r>
            <a:r>
              <a:rPr lang="en-US" sz="1600" dirty="0" err="1"/>
              <a:t>dokud</a:t>
            </a:r>
            <a:r>
              <a:rPr lang="en-US" sz="1600" dirty="0"/>
              <a:t> </a:t>
            </a:r>
            <a:r>
              <a:rPr lang="en-US" sz="1600" dirty="0" err="1"/>
              <a:t>houby</a:t>
            </a:r>
            <a:r>
              <a:rPr lang="en-US" sz="1600" dirty="0"/>
              <a:t> a </a:t>
            </a:r>
            <a:r>
              <a:rPr lang="en-US" sz="1600" dirty="0" err="1"/>
              <a:t>cibule</a:t>
            </a:r>
            <a:r>
              <a:rPr lang="en-US" sz="1600" dirty="0"/>
              <a:t> </a:t>
            </a:r>
            <a:r>
              <a:rPr lang="en-US" sz="1600" dirty="0" err="1"/>
              <a:t>nezměknou</a:t>
            </a:r>
            <a:r>
              <a:rPr lang="en-US" sz="1600" dirty="0"/>
              <a:t> a </a:t>
            </a:r>
            <a:r>
              <a:rPr lang="en-US" sz="1600" dirty="0" err="1"/>
              <a:t>nezezlátnou</a:t>
            </a:r>
            <a:r>
              <a:rPr lang="cs-CZ" sz="1600" dirty="0" smtClean="0"/>
              <a:t>. V průběhu </a:t>
            </a:r>
            <a:r>
              <a:rPr lang="en-US" sz="1600" dirty="0" err="1" smtClean="0"/>
              <a:t>několikrát</a:t>
            </a:r>
            <a:r>
              <a:rPr lang="en-US" sz="1600" dirty="0" smtClean="0"/>
              <a:t> </a:t>
            </a:r>
            <a:r>
              <a:rPr lang="en-US" sz="1600" dirty="0" err="1"/>
              <a:t>promíchejte</a:t>
            </a:r>
            <a:r>
              <a:rPr lang="en-US" sz="1600" dirty="0"/>
              <a:t>, </a:t>
            </a:r>
            <a:r>
              <a:rPr lang="en-US" sz="1600" dirty="0" err="1"/>
              <a:t>abyste</a:t>
            </a:r>
            <a:r>
              <a:rPr lang="en-US" sz="1600" dirty="0"/>
              <a:t> </a:t>
            </a:r>
            <a:r>
              <a:rPr lang="en-US" sz="1600" dirty="0" err="1"/>
              <a:t>zajistili</a:t>
            </a:r>
            <a:r>
              <a:rPr lang="en-US" sz="1600" dirty="0"/>
              <a:t> </a:t>
            </a:r>
            <a:r>
              <a:rPr lang="en-US" sz="1600" dirty="0" err="1"/>
              <a:t>rovnoměrné</a:t>
            </a:r>
            <a:r>
              <a:rPr lang="en-US" sz="1600" dirty="0"/>
              <a:t> </a:t>
            </a:r>
            <a:r>
              <a:rPr lang="cs-CZ" sz="1600" dirty="0" smtClean="0"/>
              <a:t>opečení.</a:t>
            </a:r>
            <a:endParaRPr lang="cs-CZ" sz="1600" dirty="0"/>
          </a:p>
          <a:p>
            <a:pPr>
              <a:buFont typeface="+mj-lt"/>
              <a:buAutoNum type="arabicPeriod"/>
            </a:pPr>
            <a:r>
              <a:rPr lang="cs-CZ" sz="1600" dirty="0" smtClean="0"/>
              <a:t> </a:t>
            </a:r>
            <a:r>
              <a:rPr lang="en-US" sz="1600" dirty="0" smtClean="0"/>
              <a:t>Ho</a:t>
            </a:r>
            <a:r>
              <a:rPr lang="cs-CZ" sz="1600" dirty="0" err="1" smtClean="0"/>
              <a:t>tovou</a:t>
            </a:r>
            <a:r>
              <a:rPr lang="en-US" sz="1600" dirty="0" smtClean="0"/>
              <a:t> </a:t>
            </a:r>
            <a:r>
              <a:rPr lang="en-US" sz="1600" dirty="0" err="1"/>
              <a:t>houbovou</a:t>
            </a:r>
            <a:r>
              <a:rPr lang="en-US" sz="1600" dirty="0"/>
              <a:t> </a:t>
            </a:r>
            <a:r>
              <a:rPr lang="en-US" sz="1600" dirty="0" err="1"/>
              <a:t>směs</a:t>
            </a:r>
            <a:r>
              <a:rPr lang="en-US" sz="1600" dirty="0"/>
              <a:t> </a:t>
            </a:r>
            <a:r>
              <a:rPr lang="en-US" sz="1600" dirty="0" err="1"/>
              <a:t>vraťte</a:t>
            </a:r>
            <a:r>
              <a:rPr lang="en-US" sz="1600" dirty="0"/>
              <a:t> do </a:t>
            </a:r>
            <a:r>
              <a:rPr lang="cs-CZ" sz="1600" dirty="0" smtClean="0"/>
              <a:t>mísy a </a:t>
            </a:r>
            <a:r>
              <a:rPr lang="cs-CZ" sz="1600" dirty="0"/>
              <a:t>p</a:t>
            </a:r>
            <a:r>
              <a:rPr lang="en-US" sz="1600" dirty="0" err="1" smtClean="0"/>
              <a:t>romích</a:t>
            </a:r>
            <a:r>
              <a:rPr lang="cs-CZ" sz="1600" dirty="0" err="1" smtClean="0"/>
              <a:t>ejte</a:t>
            </a:r>
            <a:r>
              <a:rPr lang="en-US" sz="1600" dirty="0" smtClean="0"/>
              <a:t> </a:t>
            </a:r>
            <a:r>
              <a:rPr lang="en-US" sz="1600" dirty="0"/>
              <a:t>s </a:t>
            </a:r>
            <a:r>
              <a:rPr lang="en-US" sz="1600" dirty="0" err="1"/>
              <a:t>petrželkou</a:t>
            </a:r>
            <a:r>
              <a:rPr lang="en-US" sz="1600" dirty="0"/>
              <a:t>, </a:t>
            </a:r>
            <a:r>
              <a:rPr lang="en-US" sz="1600" dirty="0" err="1"/>
              <a:t>tymiánem</a:t>
            </a:r>
            <a:r>
              <a:rPr lang="en-US" sz="1600" dirty="0"/>
              <a:t> a </a:t>
            </a:r>
            <a:r>
              <a:rPr lang="en-US" sz="1600" dirty="0" err="1"/>
              <a:t>citronovou</a:t>
            </a:r>
            <a:r>
              <a:rPr lang="en-US" sz="1600" dirty="0"/>
              <a:t> </a:t>
            </a:r>
            <a:r>
              <a:rPr lang="en-US" sz="1600" dirty="0" err="1"/>
              <a:t>kůrou</a:t>
            </a:r>
            <a:r>
              <a:rPr lang="en-US" sz="1600" dirty="0"/>
              <a:t>.</a:t>
            </a:r>
            <a:endParaRPr lang="en-US" sz="1600" b="0" i="0" dirty="0">
              <a:effectLst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8940487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porce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cap="all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3" name="Εικόνα 2" descr="Εικόνα που περιέχει φαγητό, πιάτο, μπολ, λαχαν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1C2BD341-234B-AA46-A25A-3527E4FE0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18" y="1297855"/>
            <a:ext cx="4457421" cy="410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01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733672" y="565071"/>
            <a:ext cx="42119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rgbClr val="000000"/>
                </a:solidFill>
              </a:rPr>
              <a:t>Toskánské</a:t>
            </a:r>
            <a:r>
              <a:rPr lang="en-US" sz="2800" b="1" i="1" dirty="0">
                <a:solidFill>
                  <a:srgbClr val="000000"/>
                </a:solidFill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</a:rPr>
              <a:t>plněné</a:t>
            </a:r>
            <a:r>
              <a:rPr lang="en-US" sz="2800" b="1" i="1" dirty="0">
                <a:solidFill>
                  <a:srgbClr val="000000"/>
                </a:solidFill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</a:rPr>
              <a:t>houby</a:t>
            </a:r>
            <a:endParaRPr lang="en-US" sz="28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5215076" y="1800562"/>
            <a:ext cx="3057831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1/2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hrnku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rozmraženého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nakrájeného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špenátu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vymačkaného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sucha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1/4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hrnku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scezených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sušených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rajčat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asi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kusy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osušených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nakrájených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nadrobno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56 g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smetanov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ého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sýr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lžíce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nasekan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čerstv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bazalk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další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ozdobu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lžíce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jemně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nastrouhan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ého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parmezán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1/4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lžičky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česnekov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ého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prášk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1/4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lžičky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soli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čerstvě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mletý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černý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pepř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230 g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žampionů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lžíce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strouhank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endParaRPr lang="en-US" sz="1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272907" y="1800562"/>
            <a:ext cx="3486474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střední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misce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smíchejte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špenát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rajčata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smetanový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sýr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bazalku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parmezán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česnekový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prášek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ůl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mletý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pepř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Od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řízněte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nožičky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hub.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loboučky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hub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položte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klenutou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stranou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dolů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každé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ho klobouku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navršte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špenátovou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směs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rch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směs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posypeme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strouhankou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/>
              <a:t> Rozložte houby </a:t>
            </a:r>
            <a:r>
              <a:rPr lang="cs-CZ" sz="1600" dirty="0" smtClean="0"/>
              <a:t>náplní nahoru v </a:t>
            </a:r>
            <a:r>
              <a:rPr lang="cs-CZ" sz="1600" dirty="0"/>
              <a:t>jedné vrstvě na rošt fritézy a </a:t>
            </a:r>
            <a:r>
              <a:rPr lang="cs-CZ" sz="1600" dirty="0" smtClean="0"/>
              <a:t>pečte </a:t>
            </a:r>
            <a:r>
              <a:rPr lang="cs-CZ" sz="1600" dirty="0"/>
              <a:t>při</a:t>
            </a:r>
            <a:r>
              <a:rPr lang="en-US" sz="1600" dirty="0"/>
              <a:t> </a:t>
            </a:r>
            <a:r>
              <a:rPr lang="cs-CZ" sz="1600" dirty="0" smtClean="0"/>
              <a:t>18</a:t>
            </a:r>
            <a:r>
              <a:rPr lang="en-US" sz="1600" dirty="0" smtClean="0"/>
              <a:t>0 </a:t>
            </a:r>
            <a:r>
              <a:rPr lang="en-US" sz="1600" dirty="0"/>
              <a:t>°</a:t>
            </a:r>
            <a:r>
              <a:rPr lang="en-US" sz="1600" dirty="0" smtClean="0"/>
              <a:t>C</a:t>
            </a:r>
            <a:r>
              <a:rPr lang="cs-CZ" sz="1600" dirty="0" smtClean="0"/>
              <a:t> 8-10 minut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dokud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houby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nezměk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nou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Hotové houby servírujte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zdob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ené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bazalkou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861160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2-</a:t>
                      </a:r>
                      <a:r>
                        <a:rPr lang="en-US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porce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4" name="Εικόνα 3" descr="Εικόνα που περιέχει πιάτο, φαγητό, κεφτές, διαφορετικός&#10;&#10;Περιγραφή που δημιουργήθηκε αυτόματα">
            <a:extLst>
              <a:ext uri="{FF2B5EF4-FFF2-40B4-BE49-F238E27FC236}">
                <a16:creationId xmlns:a16="http://schemas.microsoft.com/office/drawing/2014/main" id="{0BCCDEBB-9F57-3EB2-07E4-5D2C2F2D7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53" y="1088291"/>
            <a:ext cx="5026423" cy="359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747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717755" y="624065"/>
            <a:ext cx="41163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i="1" dirty="0" smtClean="0">
                <a:solidFill>
                  <a:srgbClr val="000000"/>
                </a:solidFill>
              </a:rPr>
              <a:t>Restovaná</a:t>
            </a:r>
            <a:r>
              <a:rPr lang="cs-CZ" sz="2800" b="1" i="1" dirty="0" smtClean="0">
                <a:solidFill>
                  <a:srgbClr val="000000"/>
                </a:solidFill>
                <a:effectLst/>
              </a:rPr>
              <a:t> zelenina</a:t>
            </a:r>
            <a:endParaRPr lang="en-US" sz="28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5139808" y="1927752"/>
            <a:ext cx="3330996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1 </a:t>
            </a:r>
            <a:r>
              <a:rPr lang="en-US" sz="1600" dirty="0" err="1"/>
              <a:t>malá</a:t>
            </a:r>
            <a:r>
              <a:rPr lang="en-US" sz="1600" dirty="0"/>
              <a:t> </a:t>
            </a:r>
            <a:r>
              <a:rPr lang="en-US" sz="1600" dirty="0" err="1"/>
              <a:t>letní</a:t>
            </a:r>
            <a:r>
              <a:rPr lang="en-US" sz="1600" dirty="0"/>
              <a:t> </a:t>
            </a:r>
            <a:r>
              <a:rPr lang="en-US" sz="1600" dirty="0" err="1"/>
              <a:t>dýně</a:t>
            </a:r>
            <a:r>
              <a:rPr lang="en-US" sz="1600" dirty="0" smtClean="0"/>
              <a:t>, </a:t>
            </a:r>
            <a:r>
              <a:rPr lang="en-US" sz="1600" dirty="0" err="1"/>
              <a:t>nakrájená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 smtClean="0"/>
              <a:t>kolečka</a:t>
            </a:r>
            <a:endParaRPr lang="cs-CZ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1</a:t>
            </a:r>
            <a:r>
              <a:rPr lang="en-US" sz="1600" dirty="0"/>
              <a:t> </a:t>
            </a:r>
            <a:r>
              <a:rPr lang="en-US" sz="1600" dirty="0" err="1"/>
              <a:t>malá</a:t>
            </a:r>
            <a:r>
              <a:rPr lang="en-US" sz="1600" dirty="0"/>
              <a:t> </a:t>
            </a:r>
            <a:r>
              <a:rPr lang="en-US" sz="1600" dirty="0" err="1"/>
              <a:t>cuketa</a:t>
            </a:r>
            <a:r>
              <a:rPr lang="en-US" sz="1600" dirty="0" smtClean="0"/>
              <a:t>, </a:t>
            </a:r>
            <a:r>
              <a:rPr lang="en-US" sz="1600" dirty="0" err="1"/>
              <a:t>nakrájená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 smtClean="0"/>
              <a:t>kolečka</a:t>
            </a:r>
            <a:endParaRPr lang="cs-CZ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1</a:t>
            </a:r>
            <a:r>
              <a:rPr lang="en-US" sz="1600" dirty="0"/>
              <a:t> </a:t>
            </a:r>
            <a:r>
              <a:rPr lang="en-US" sz="1600" dirty="0" err="1"/>
              <a:t>malá</a:t>
            </a:r>
            <a:r>
              <a:rPr lang="en-US" sz="1600" dirty="0"/>
              <a:t> </a:t>
            </a:r>
            <a:r>
              <a:rPr lang="en-US" sz="1600" dirty="0" err="1"/>
              <a:t>červená</a:t>
            </a:r>
            <a:r>
              <a:rPr lang="en-US" sz="1600" dirty="0"/>
              <a:t> paprika</a:t>
            </a:r>
            <a:r>
              <a:rPr lang="en-US" sz="1600" dirty="0" smtClean="0"/>
              <a:t>, </a:t>
            </a:r>
            <a:r>
              <a:rPr lang="en-US" sz="1600" dirty="0" err="1"/>
              <a:t>zbavená</a:t>
            </a:r>
            <a:r>
              <a:rPr lang="en-US" sz="1600" dirty="0"/>
              <a:t> </a:t>
            </a:r>
            <a:r>
              <a:rPr lang="en-US" sz="1600" dirty="0" err="1"/>
              <a:t>semínek</a:t>
            </a:r>
            <a:r>
              <a:rPr lang="en-US" sz="1600" dirty="0"/>
              <a:t> a </a:t>
            </a:r>
            <a:r>
              <a:rPr lang="en-US" sz="1600" dirty="0" err="1"/>
              <a:t>nakrájená</a:t>
            </a:r>
            <a:r>
              <a:rPr lang="en-US" sz="1600" dirty="0"/>
              <a:t> </a:t>
            </a:r>
            <a:r>
              <a:rPr lang="en-US" sz="1600" dirty="0" err="1" smtClean="0"/>
              <a:t>na</a:t>
            </a:r>
            <a:r>
              <a:rPr lang="en-US" sz="1600" dirty="0" smtClean="0"/>
              <a:t> </a:t>
            </a:r>
            <a:r>
              <a:rPr lang="en-US" sz="1600" dirty="0" err="1" smtClean="0"/>
              <a:t>kousky</a:t>
            </a:r>
            <a:endParaRPr lang="cs-CZ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2 </a:t>
            </a:r>
            <a:r>
              <a:rPr lang="en-US" sz="1600" dirty="0" err="1"/>
              <a:t>lžičky</a:t>
            </a:r>
            <a:r>
              <a:rPr lang="en-US" sz="1600" dirty="0"/>
              <a:t> extra </a:t>
            </a:r>
            <a:r>
              <a:rPr lang="en-US" sz="1600" dirty="0" err="1" smtClean="0"/>
              <a:t>panensk</a:t>
            </a:r>
            <a:r>
              <a:rPr lang="cs-CZ" sz="1600" dirty="0" err="1" smtClean="0"/>
              <a:t>ého</a:t>
            </a:r>
            <a:r>
              <a:rPr lang="en-US" sz="1600" dirty="0" smtClean="0"/>
              <a:t> </a:t>
            </a:r>
            <a:r>
              <a:rPr lang="en-US" sz="1600" dirty="0" err="1" smtClean="0"/>
              <a:t>olivov</a:t>
            </a:r>
            <a:r>
              <a:rPr lang="cs-CZ" sz="1600" dirty="0" err="1" smtClean="0"/>
              <a:t>ého</a:t>
            </a:r>
            <a:r>
              <a:rPr lang="en-US" sz="1600" dirty="0" smtClean="0"/>
              <a:t> </a:t>
            </a:r>
            <a:r>
              <a:rPr lang="en-US" sz="1600" dirty="0" err="1" smtClean="0"/>
              <a:t>olej</a:t>
            </a:r>
            <a:r>
              <a:rPr lang="cs-CZ" sz="1600" dirty="0" smtClean="0"/>
              <a:t>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1 </a:t>
            </a:r>
            <a:r>
              <a:rPr lang="en-US" sz="1600" dirty="0" err="1"/>
              <a:t>lžička</a:t>
            </a:r>
            <a:r>
              <a:rPr lang="en-US" sz="1600" dirty="0"/>
              <a:t> </a:t>
            </a:r>
            <a:r>
              <a:rPr lang="en-US" sz="1600" dirty="0" err="1"/>
              <a:t>nadrobno</a:t>
            </a:r>
            <a:r>
              <a:rPr lang="en-US" sz="1600" dirty="0"/>
              <a:t> </a:t>
            </a:r>
            <a:r>
              <a:rPr lang="en-US" sz="1600" dirty="0" err="1" smtClean="0"/>
              <a:t>nasekaného</a:t>
            </a:r>
            <a:r>
              <a:rPr lang="en-US" sz="1600" dirty="0" smtClean="0"/>
              <a:t> </a:t>
            </a:r>
            <a:r>
              <a:rPr lang="en-US" sz="1600" dirty="0" err="1" smtClean="0"/>
              <a:t>čerstv</a:t>
            </a:r>
            <a:r>
              <a:rPr lang="cs-CZ" sz="1600" dirty="0" err="1" smtClean="0"/>
              <a:t>ého</a:t>
            </a:r>
            <a:r>
              <a:rPr lang="en-US" sz="1600" dirty="0" smtClean="0"/>
              <a:t> </a:t>
            </a:r>
            <a:r>
              <a:rPr lang="en-US" sz="1600" dirty="0" err="1" smtClean="0"/>
              <a:t>rozmarýn</a:t>
            </a:r>
            <a:r>
              <a:rPr lang="cs-CZ" sz="1600" dirty="0" smtClean="0"/>
              <a:t>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1/4 </a:t>
            </a:r>
            <a:r>
              <a:rPr lang="en-US" sz="1600" dirty="0" err="1"/>
              <a:t>lžičky</a:t>
            </a:r>
            <a:r>
              <a:rPr lang="en-US" sz="1600" dirty="0"/>
              <a:t> </a:t>
            </a:r>
            <a:r>
              <a:rPr lang="en-US" sz="1600" dirty="0" smtClean="0"/>
              <a:t>soli</a:t>
            </a:r>
            <a:endParaRPr lang="cs-CZ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1/4 </a:t>
            </a:r>
            <a:r>
              <a:rPr lang="en-US" sz="1600" dirty="0" err="1"/>
              <a:t>lžičky</a:t>
            </a:r>
            <a:r>
              <a:rPr lang="en-US" sz="1600" dirty="0"/>
              <a:t> </a:t>
            </a:r>
            <a:r>
              <a:rPr lang="en-US" sz="1600" dirty="0" err="1" smtClean="0"/>
              <a:t>čerstvě</a:t>
            </a:r>
            <a:r>
              <a:rPr lang="en-US" sz="1600" dirty="0" smtClean="0"/>
              <a:t> </a:t>
            </a:r>
            <a:r>
              <a:rPr lang="en-US" sz="1600" dirty="0" err="1" smtClean="0"/>
              <a:t>mlet</a:t>
            </a:r>
            <a:r>
              <a:rPr lang="cs-CZ" sz="1600" dirty="0" err="1" smtClean="0"/>
              <a:t>ého</a:t>
            </a:r>
            <a:r>
              <a:rPr lang="en-US" sz="1600" dirty="0" smtClean="0"/>
              <a:t> </a:t>
            </a:r>
            <a:r>
              <a:rPr lang="en-US" sz="1600" dirty="0" err="1" smtClean="0"/>
              <a:t>čern</a:t>
            </a:r>
            <a:r>
              <a:rPr lang="cs-CZ" sz="1600" dirty="0" err="1" smtClean="0"/>
              <a:t>ého</a:t>
            </a:r>
            <a:r>
              <a:rPr lang="en-US" sz="1600" dirty="0" smtClean="0"/>
              <a:t> </a:t>
            </a:r>
            <a:r>
              <a:rPr lang="en-US" sz="1600" dirty="0" err="1" smtClean="0"/>
              <a:t>pepř</a:t>
            </a:r>
            <a:r>
              <a:rPr lang="cs-CZ" sz="1600" dirty="0" smtClean="0"/>
              <a:t>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1/4 </a:t>
            </a:r>
            <a:r>
              <a:rPr lang="en-US" sz="1600" dirty="0" err="1" smtClean="0"/>
              <a:t>hrnku</a:t>
            </a:r>
            <a:r>
              <a:rPr lang="en-US" sz="1600" dirty="0" smtClean="0"/>
              <a:t> </a:t>
            </a:r>
            <a:r>
              <a:rPr lang="en-US" sz="1600" dirty="0" err="1"/>
              <a:t>nastrouhaného</a:t>
            </a:r>
            <a:r>
              <a:rPr lang="en-US" sz="1600" dirty="0"/>
              <a:t> </a:t>
            </a:r>
            <a:r>
              <a:rPr lang="en-US" sz="1600" dirty="0" err="1" smtClean="0"/>
              <a:t>parm</a:t>
            </a:r>
            <a:r>
              <a:rPr lang="cs-CZ" sz="1600" dirty="0" smtClean="0"/>
              <a:t>e</a:t>
            </a:r>
            <a:r>
              <a:rPr lang="en-US" sz="1600" dirty="0" err="1" smtClean="0"/>
              <a:t>zánu</a:t>
            </a:r>
            <a:r>
              <a:rPr lang="en-US" sz="1600" dirty="0" smtClean="0"/>
              <a:t> </a:t>
            </a:r>
            <a:r>
              <a:rPr lang="en-US" sz="1600" dirty="0"/>
              <a:t>a </a:t>
            </a:r>
            <a:r>
              <a:rPr lang="en-US" sz="1600" dirty="0" err="1"/>
              <a:t>další</a:t>
            </a:r>
            <a:r>
              <a:rPr lang="en-US" sz="1600" dirty="0"/>
              <a:t> k </a:t>
            </a:r>
            <a:r>
              <a:rPr lang="en-US" sz="1600" dirty="0" err="1" smtClean="0"/>
              <a:t>podávání</a:t>
            </a:r>
            <a:endParaRPr lang="cs-CZ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err="1" smtClean="0"/>
              <a:t>Nasekaná</a:t>
            </a:r>
            <a:r>
              <a:rPr lang="en-US" sz="1600" dirty="0" smtClean="0"/>
              <a:t> </a:t>
            </a:r>
            <a:r>
              <a:rPr lang="en-US" sz="1600" dirty="0" err="1"/>
              <a:t>čerstvá</a:t>
            </a:r>
            <a:r>
              <a:rPr lang="en-US" sz="1600" dirty="0"/>
              <a:t> </a:t>
            </a:r>
            <a:r>
              <a:rPr lang="en-US" sz="1600" dirty="0" err="1"/>
              <a:t>petrželka</a:t>
            </a:r>
            <a:r>
              <a:rPr lang="en-US" sz="1600" dirty="0"/>
              <a:t>, k </a:t>
            </a:r>
            <a:r>
              <a:rPr lang="en-US" sz="1600" dirty="0" err="1"/>
              <a:t>podávání</a:t>
            </a:r>
            <a:endParaRPr lang="en-US" sz="1600" b="0" i="0" dirty="0"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470804" y="1927752"/>
            <a:ext cx="333099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en-US" b="0" i="0" dirty="0" smtClean="0">
                <a:effectLst/>
              </a:rPr>
              <a:t> </a:t>
            </a:r>
            <a:r>
              <a:rPr lang="en-US" dirty="0"/>
              <a:t>Do </a:t>
            </a:r>
            <a:r>
              <a:rPr lang="en-US" dirty="0" err="1"/>
              <a:t>velké</a:t>
            </a:r>
            <a:r>
              <a:rPr lang="en-US" dirty="0"/>
              <a:t> </a:t>
            </a:r>
            <a:r>
              <a:rPr lang="en-US" dirty="0" err="1"/>
              <a:t>mísy</a:t>
            </a:r>
            <a:r>
              <a:rPr lang="en-US" dirty="0"/>
              <a:t> </a:t>
            </a:r>
            <a:r>
              <a:rPr lang="en-US" dirty="0" err="1"/>
              <a:t>dejte</a:t>
            </a:r>
            <a:r>
              <a:rPr lang="en-US" dirty="0"/>
              <a:t> </a:t>
            </a:r>
            <a:r>
              <a:rPr lang="cs-CZ" dirty="0" smtClean="0"/>
              <a:t>dýni</a:t>
            </a:r>
            <a:r>
              <a:rPr lang="en-US" dirty="0" smtClean="0"/>
              <a:t>, </a:t>
            </a:r>
            <a:r>
              <a:rPr lang="en-US" dirty="0" err="1"/>
              <a:t>cuketu</a:t>
            </a:r>
            <a:r>
              <a:rPr lang="en-US" dirty="0"/>
              <a:t>, </a:t>
            </a:r>
            <a:r>
              <a:rPr lang="en-US" dirty="0" err="1"/>
              <a:t>papriku</a:t>
            </a:r>
            <a:r>
              <a:rPr lang="en-US" dirty="0"/>
              <a:t>, </a:t>
            </a:r>
            <a:r>
              <a:rPr lang="en-US" dirty="0" err="1"/>
              <a:t>olej</a:t>
            </a:r>
            <a:r>
              <a:rPr lang="en-US" dirty="0"/>
              <a:t>, </a:t>
            </a:r>
            <a:r>
              <a:rPr lang="en-US" dirty="0" err="1"/>
              <a:t>rozmarýn</a:t>
            </a:r>
            <a:r>
              <a:rPr lang="en-US" dirty="0"/>
              <a:t>, </a:t>
            </a:r>
            <a:r>
              <a:rPr lang="en-US" dirty="0" smtClean="0"/>
              <a:t>s</a:t>
            </a:r>
            <a:r>
              <a:rPr lang="cs-CZ" dirty="0" err="1" smtClean="0"/>
              <a:t>ůl</a:t>
            </a:r>
            <a:r>
              <a:rPr lang="en-US" dirty="0" smtClean="0"/>
              <a:t> a </a:t>
            </a:r>
            <a:r>
              <a:rPr lang="en-US" dirty="0" err="1" smtClean="0"/>
              <a:t>pepř</a:t>
            </a:r>
            <a:r>
              <a:rPr lang="cs-CZ" dirty="0" smtClean="0"/>
              <a:t> a promíchejte</a:t>
            </a:r>
            <a:r>
              <a:rPr lang="en-US" dirty="0" smtClean="0"/>
              <a:t>. </a:t>
            </a:r>
            <a:r>
              <a:rPr lang="en-US" dirty="0" err="1"/>
              <a:t>Zeleninovou</a:t>
            </a:r>
            <a:r>
              <a:rPr lang="en-US" dirty="0"/>
              <a:t> </a:t>
            </a:r>
            <a:r>
              <a:rPr lang="en-US" dirty="0" err="1"/>
              <a:t>směs</a:t>
            </a:r>
            <a:r>
              <a:rPr lang="en-US" dirty="0"/>
              <a:t> </a:t>
            </a:r>
            <a:r>
              <a:rPr lang="cs-CZ" dirty="0" smtClean="0"/>
              <a:t>rozložte na rošt</a:t>
            </a:r>
            <a:r>
              <a:rPr lang="en-US" dirty="0" smtClean="0"/>
              <a:t> </a:t>
            </a:r>
            <a:r>
              <a:rPr lang="en-US" dirty="0" err="1" smtClean="0"/>
              <a:t>horkovzdušné</a:t>
            </a:r>
            <a:r>
              <a:rPr lang="en-US" dirty="0" smtClean="0"/>
              <a:t> </a:t>
            </a:r>
            <a:r>
              <a:rPr lang="en-US" dirty="0" err="1" smtClean="0"/>
              <a:t>fritézy</a:t>
            </a:r>
            <a:r>
              <a:rPr lang="cs-CZ" dirty="0" smtClean="0"/>
              <a:t>. Pečte</a:t>
            </a:r>
            <a:r>
              <a:rPr lang="en-US" dirty="0" smtClean="0"/>
              <a:t> </a:t>
            </a:r>
            <a:r>
              <a:rPr lang="en-US" dirty="0" err="1"/>
              <a:t>při</a:t>
            </a:r>
            <a:r>
              <a:rPr lang="en-US" dirty="0"/>
              <a:t> 200 °</a:t>
            </a:r>
            <a:r>
              <a:rPr lang="en-US" dirty="0" smtClean="0"/>
              <a:t>C</a:t>
            </a:r>
            <a:r>
              <a:rPr lang="cs-CZ" dirty="0" smtClean="0"/>
              <a:t> asi 12 minut</a:t>
            </a:r>
            <a:r>
              <a:rPr lang="en-US" dirty="0" smtClean="0"/>
              <a:t>, </a:t>
            </a:r>
            <a:r>
              <a:rPr lang="en-US" dirty="0" err="1"/>
              <a:t>dokud</a:t>
            </a:r>
            <a:r>
              <a:rPr lang="en-US" dirty="0"/>
              <a:t> </a:t>
            </a:r>
            <a:r>
              <a:rPr lang="en-US" dirty="0" err="1"/>
              <a:t>zelenina</a:t>
            </a:r>
            <a:r>
              <a:rPr lang="en-US" dirty="0"/>
              <a:t> </a:t>
            </a:r>
            <a:r>
              <a:rPr lang="en-US" dirty="0" err="1"/>
              <a:t>nezměkne</a:t>
            </a:r>
            <a:r>
              <a:rPr lang="en-US" dirty="0"/>
              <a:t> a </a:t>
            </a:r>
            <a:r>
              <a:rPr lang="en-US" dirty="0" err="1" smtClean="0"/>
              <a:t>nezez</a:t>
            </a:r>
            <a:r>
              <a:rPr lang="cs-CZ" dirty="0" err="1" smtClean="0"/>
              <a:t>látne</a:t>
            </a:r>
            <a:r>
              <a:rPr lang="en-US" dirty="0" smtClean="0"/>
              <a:t>.</a:t>
            </a:r>
            <a:endParaRPr lang="cs-CZ" dirty="0" smtClean="0"/>
          </a:p>
          <a:p>
            <a:pPr>
              <a:buFont typeface="+mj-lt"/>
              <a:buAutoNum type="arabicPeriod"/>
            </a:pPr>
            <a:r>
              <a:rPr lang="cs-CZ" dirty="0"/>
              <a:t> </a:t>
            </a:r>
            <a:r>
              <a:rPr lang="cs-CZ" dirty="0" smtClean="0"/>
              <a:t>Hotovou </a:t>
            </a:r>
            <a:r>
              <a:rPr lang="cs-CZ" dirty="0"/>
              <a:t>z</a:t>
            </a:r>
            <a:r>
              <a:rPr lang="en-US" dirty="0" err="1" smtClean="0"/>
              <a:t>eleninu</a:t>
            </a:r>
            <a:r>
              <a:rPr lang="en-US" dirty="0" smtClean="0"/>
              <a:t> </a:t>
            </a:r>
            <a:r>
              <a:rPr lang="cs-CZ" dirty="0" smtClean="0"/>
              <a:t>poté </a:t>
            </a:r>
            <a:r>
              <a:rPr lang="en-US" dirty="0" err="1" smtClean="0"/>
              <a:t>vraťte</a:t>
            </a:r>
            <a:r>
              <a:rPr lang="en-US" dirty="0" smtClean="0"/>
              <a:t> d</a:t>
            </a:r>
            <a:r>
              <a:rPr lang="cs-CZ" dirty="0" smtClean="0"/>
              <a:t>o mísy</a:t>
            </a:r>
            <a:r>
              <a:rPr lang="en-US" dirty="0" smtClean="0"/>
              <a:t> </a:t>
            </a:r>
            <a:r>
              <a:rPr lang="en-US" dirty="0"/>
              <a:t>a </a:t>
            </a:r>
            <a:r>
              <a:rPr lang="en-US" dirty="0" err="1"/>
              <a:t>promíchejte</a:t>
            </a:r>
            <a:r>
              <a:rPr lang="en-US" dirty="0"/>
              <a:t> s </a:t>
            </a:r>
            <a:r>
              <a:rPr lang="en-US" dirty="0" err="1" smtClean="0"/>
              <a:t>parm</a:t>
            </a:r>
            <a:r>
              <a:rPr lang="cs-CZ" dirty="0" smtClean="0"/>
              <a:t>e</a:t>
            </a:r>
            <a:r>
              <a:rPr lang="en-US" dirty="0" err="1" smtClean="0"/>
              <a:t>zánem</a:t>
            </a:r>
            <a:r>
              <a:rPr lang="en-US" dirty="0" smtClean="0"/>
              <a:t>.</a:t>
            </a:r>
            <a:endParaRPr lang="cs-CZ" dirty="0" smtClean="0"/>
          </a:p>
          <a:p>
            <a:pPr>
              <a:buFont typeface="+mj-lt"/>
              <a:buAutoNum type="arabicPeriod"/>
            </a:pPr>
            <a:r>
              <a:rPr lang="cs-CZ" dirty="0"/>
              <a:t> R</a:t>
            </a:r>
            <a:r>
              <a:rPr lang="en-US" dirty="0" err="1" smtClean="0"/>
              <a:t>ozdělte</a:t>
            </a:r>
            <a:r>
              <a:rPr lang="en-US" dirty="0" smtClean="0"/>
              <a:t> </a:t>
            </a:r>
            <a:r>
              <a:rPr lang="cs-CZ" dirty="0" smtClean="0"/>
              <a:t>zeleninu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talíře</a:t>
            </a:r>
            <a:r>
              <a:rPr lang="cs-CZ" dirty="0" smtClean="0"/>
              <a:t>, posypte</a:t>
            </a:r>
            <a:r>
              <a:rPr lang="en-US" dirty="0" smtClean="0"/>
              <a:t> </a:t>
            </a:r>
            <a:r>
              <a:rPr lang="en-US" dirty="0" err="1" smtClean="0"/>
              <a:t>petrželk</a:t>
            </a:r>
            <a:r>
              <a:rPr lang="cs-CZ" dirty="0" smtClean="0"/>
              <a:t>o</a:t>
            </a:r>
            <a:r>
              <a:rPr lang="en-US" dirty="0" smtClean="0"/>
              <a:t>u a </a:t>
            </a:r>
            <a:r>
              <a:rPr lang="en-US" dirty="0" err="1" smtClean="0"/>
              <a:t>parm</a:t>
            </a:r>
            <a:r>
              <a:rPr lang="cs-CZ" dirty="0" smtClean="0"/>
              <a:t>e</a:t>
            </a:r>
            <a:r>
              <a:rPr lang="en-US" dirty="0" err="1" smtClean="0"/>
              <a:t>zán</a:t>
            </a:r>
            <a:r>
              <a:rPr lang="cs-CZ" dirty="0" err="1" smtClean="0"/>
              <a:t>em</a:t>
            </a:r>
            <a:r>
              <a:rPr lang="en-US" dirty="0" smtClean="0"/>
              <a:t>.</a:t>
            </a:r>
            <a:endParaRPr lang="en-US" b="0" i="0" dirty="0">
              <a:effectLst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479269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2-</a:t>
                      </a:r>
                      <a:r>
                        <a:rPr lang="en-US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porce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cap="all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6" name="Εικόνα 5" descr="Εικόνα που περιέχει φαγητό, πιάτο, φρούτο, γεύμα&#10;&#10;Περιγραφή που δημιουργήθηκε αυτόματα">
            <a:extLst>
              <a:ext uri="{FF2B5EF4-FFF2-40B4-BE49-F238E27FC236}">
                <a16:creationId xmlns:a16="http://schemas.microsoft.com/office/drawing/2014/main" id="{2E34BD79-4805-A0C8-9B1F-8CBD1C53F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00" y="1324265"/>
            <a:ext cx="4601866" cy="328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299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500556" y="525742"/>
            <a:ext cx="43565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i="1" dirty="0" smtClean="0"/>
              <a:t>Obalovaná cuketa</a:t>
            </a:r>
            <a:endParaRPr lang="en-US" sz="2800" b="1" i="1" dirty="0"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5097089" y="1800562"/>
            <a:ext cx="3024356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střední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cukety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nakrájené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kolečka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velká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vejce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3/4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hrnku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strouhanky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1/3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hrnku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kukuřičné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mouky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1/3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hrnku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čerstvě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nastrouhaného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parmazánu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lžička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sušené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oregan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1/4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lžičky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česnekov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ého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prášk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Špetka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drcených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vloček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červené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papriky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Sůl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erstvě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mletý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černý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pepř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Marinara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servírování</a:t>
            </a:r>
            <a:endParaRPr lang="en-US" sz="1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272907" y="1800562"/>
            <a:ext cx="3333135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en-US" sz="1600" b="0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Cuketu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roz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ložte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talíř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vyložený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papírovými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utěrkami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osušte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V m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ělké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misce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rozšlehejte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vejce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další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mělké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misce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smíchejte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strouhanku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kukuřičnou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mouku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parmezán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oregano,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česnekový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prášek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vločky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červené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papriky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dochu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ťte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solí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černým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pepřem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Postupně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obalujte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kolečka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cukety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vejc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poté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strouhankové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směsi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/>
              <a:t>Rozložte </a:t>
            </a:r>
            <a:r>
              <a:rPr lang="cs-CZ" sz="1600" dirty="0" smtClean="0"/>
              <a:t>cuketu </a:t>
            </a:r>
            <a:r>
              <a:rPr lang="cs-CZ" sz="1600" dirty="0"/>
              <a:t>v jedné vrstvě na rošt fritézy a pečte při</a:t>
            </a:r>
            <a:r>
              <a:rPr lang="en-US" sz="1600" dirty="0"/>
              <a:t> </a:t>
            </a:r>
            <a:r>
              <a:rPr lang="cs-CZ" sz="1600" dirty="0" smtClean="0"/>
              <a:t>20</a:t>
            </a:r>
            <a:r>
              <a:rPr lang="en-US" sz="1600" dirty="0" smtClean="0"/>
              <a:t>0 </a:t>
            </a:r>
            <a:r>
              <a:rPr lang="en-US" sz="1600" dirty="0"/>
              <a:t>°C</a:t>
            </a:r>
            <a:r>
              <a:rPr lang="cs-CZ" sz="1600" dirty="0"/>
              <a:t> </a:t>
            </a:r>
            <a:r>
              <a:rPr lang="cs-CZ" sz="1600" dirty="0" smtClean="0"/>
              <a:t>asi 18 minu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t, dokud není dokřupava z obou stran.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polovině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pečení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otočte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Podávejte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teplé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marinarou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02111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cap="all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porce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hodina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3" name="Εικόνα 2" descr="Εικόνα που περιέχει φαγητό, πιάτο, γεύμα&#10;&#10;Περιγραφή που δημιουργήθηκε αυτόματα">
            <a:extLst>
              <a:ext uri="{FF2B5EF4-FFF2-40B4-BE49-F238E27FC236}">
                <a16:creationId xmlns:a16="http://schemas.microsoft.com/office/drawing/2014/main" id="{ED613304-CC65-EF86-3462-49ED9608E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29" y="1134862"/>
            <a:ext cx="4834398" cy="32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482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254591" y="525742"/>
            <a:ext cx="49773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rgbClr val="000000"/>
                </a:solidFill>
                <a:effectLst/>
              </a:rPr>
              <a:t>Falafel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5203905" y="1800562"/>
            <a:ext cx="2983912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1/2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žluté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cibule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nakrájené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čtvrtky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1/4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hrnku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lístků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koriandru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1/4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hrnku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lístků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petržel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stroužky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česneku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plechovky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cizrny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opláchnuté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okapané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lžičky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mlet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ého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kmín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lžička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prášk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pečení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lžička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sušen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ého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koriandr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Sůl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lžičky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drcen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ých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vloč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ek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červené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papriky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další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1/3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hrnku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tahini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Šťáva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z 1/2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citron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lžíce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nebo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více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vody</a:t>
            </a:r>
            <a:endParaRPr lang="en-US" sz="1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121445" y="1800562"/>
            <a:ext cx="3942736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sekáčku potravin nasekejte nahrubo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cibuli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koriandr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petržel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česn</a:t>
            </a:r>
            <a:r>
              <a:rPr lang="cs-CZ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ek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Přidejte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cizrnu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kmín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prášek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pečiva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koriandr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1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lžičku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soli a 1/2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lžičky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vloček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červené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papriky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Zpracujte směs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dokud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cizrna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nerozseká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kousky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 přestaňte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těsně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předtím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než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směs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změní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pastu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Ochutnejte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případně dochuťte kořením.</a:t>
            </a:r>
            <a:endParaRPr lang="cs-CZ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Odeberte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asi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lžíce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cizrnové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směsi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zlehka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vytvarujte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kouli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aniž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byste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příliš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mačkali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jinak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byl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falafel 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příliš tuhý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400" dirty="0"/>
              <a:t>Rozložte </a:t>
            </a:r>
            <a:r>
              <a:rPr lang="cs-CZ" sz="1400" dirty="0" smtClean="0"/>
              <a:t>kuličky </a:t>
            </a:r>
            <a:r>
              <a:rPr lang="cs-CZ" sz="1400" dirty="0"/>
              <a:t>v jedné vrstvě na rošt fritézy a pečte </a:t>
            </a:r>
            <a:r>
              <a:rPr lang="cs-CZ" sz="1400" dirty="0" smtClean="0"/>
              <a:t>po várkách při</a:t>
            </a:r>
            <a:r>
              <a:rPr lang="en-US" sz="1400" dirty="0" smtClean="0"/>
              <a:t> </a:t>
            </a:r>
            <a:r>
              <a:rPr lang="cs-CZ" sz="1400" dirty="0" smtClean="0"/>
              <a:t>18</a:t>
            </a:r>
            <a:r>
              <a:rPr lang="en-US" sz="1400" dirty="0" smtClean="0"/>
              <a:t>0 </a:t>
            </a:r>
            <a:r>
              <a:rPr lang="en-US" sz="1400" dirty="0"/>
              <a:t>°C</a:t>
            </a:r>
            <a:r>
              <a:rPr lang="cs-CZ" sz="1400" dirty="0"/>
              <a:t> asi </a:t>
            </a:r>
            <a:r>
              <a:rPr lang="cs-CZ" sz="1400" dirty="0" smtClean="0"/>
              <a:t>15 minut, dokud nezhnědnou.</a:t>
            </a:r>
          </a:p>
          <a:p>
            <a:pPr>
              <a:buFont typeface="+mj-lt"/>
              <a:buAutoNum type="arabicPeriod"/>
            </a:pP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Mezitím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misce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smíchejte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tahini 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citronovou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šťávu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Přidejte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vodu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míchejte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dokud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nespojí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 takto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přidávejte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další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vodu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lžíci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dokud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nedosáhnete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požadované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konzistence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 D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ochu</a:t>
            </a:r>
            <a:r>
              <a:rPr lang="cs-CZ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ťt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solí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vločkami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červené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papriky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Podávejte 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alafel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omáčkou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v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salátu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nebo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pit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 chlebu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4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996128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20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ks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r>
                        <a:rPr lang="en-US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3" name="Εικόνα 2" descr="Εικόνα που περιέχει φαγητό, πιάτο, πίνακας, λαχαν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D0887713-9AF0-F7D3-58DB-6BD8C8D95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90" y="1048963"/>
            <a:ext cx="4977379" cy="331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698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258883" y="525742"/>
            <a:ext cx="4814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i="1" dirty="0" smtClean="0">
                <a:solidFill>
                  <a:srgbClr val="000000"/>
                </a:solidFill>
              </a:rPr>
              <a:t>Pečená brokolice</a:t>
            </a:r>
            <a:endParaRPr lang="en-US" sz="28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5203905" y="1800562"/>
            <a:ext cx="2641954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střední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brokolice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nakrájená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růžičky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stroužek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česneku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nasekan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lžíce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extra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panensk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ého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olivov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ého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olej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Sůl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Č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erstvě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mletý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černý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pepř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Špetka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drcených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vloček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červené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papriky</a:t>
            </a:r>
            <a:endParaRPr lang="en-US" sz="160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121445" y="1800562"/>
            <a:ext cx="3244645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Ve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velké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mís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smíchejte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brokolici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česnekem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olejem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dochu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ťt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solí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černým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pepřem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vločkami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červené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papriky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/>
              <a:t>Rozložte </a:t>
            </a:r>
            <a:r>
              <a:rPr lang="cs-CZ" sz="1600" dirty="0" smtClean="0"/>
              <a:t>kousky brokolice </a:t>
            </a:r>
            <a:r>
              <a:rPr lang="cs-CZ" sz="1600" dirty="0"/>
              <a:t>v jedné vrstvě na rošt fritézy a pečte po várkách při</a:t>
            </a:r>
            <a:r>
              <a:rPr lang="en-US" sz="1600" dirty="0"/>
              <a:t> </a:t>
            </a:r>
            <a:r>
              <a:rPr lang="cs-CZ" sz="1600" dirty="0"/>
              <a:t>18</a:t>
            </a:r>
            <a:r>
              <a:rPr lang="en-US" sz="1600" dirty="0"/>
              <a:t>0 °C</a:t>
            </a:r>
            <a:r>
              <a:rPr lang="cs-CZ" sz="1600" dirty="0"/>
              <a:t> asi </a:t>
            </a:r>
            <a:r>
              <a:rPr lang="cs-CZ" sz="1600" dirty="0" smtClean="0"/>
              <a:t>10 minut do měkka a do křupava.</a:t>
            </a:r>
            <a:endParaRPr lang="en-US" sz="1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9744933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cap="all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porce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6" name="Εικόνα 5" descr="Εικόνα που περιέχει φαγητό, μπρόκολο, φυτό, σάλτσα&#10;&#10;Περιγραφή που δημιουργήθηκε αυτόματα">
            <a:extLst>
              <a:ext uri="{FF2B5EF4-FFF2-40B4-BE49-F238E27FC236}">
                <a16:creationId xmlns:a16="http://schemas.microsoft.com/office/drawing/2014/main" id="{B491ABBB-86A0-42C9-715F-5F9BE9755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84" y="1048962"/>
            <a:ext cx="3359959" cy="505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461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258883" y="525742"/>
            <a:ext cx="4814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i="1" dirty="0" smtClean="0">
                <a:solidFill>
                  <a:srgbClr val="000000"/>
                </a:solidFill>
              </a:rPr>
              <a:t>Pečená růžičková kapusta</a:t>
            </a:r>
            <a:endParaRPr lang="en-US" sz="28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5203905" y="1800562"/>
            <a:ext cx="2983912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450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g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růžičkov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kapust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rozpůlen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lžíce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extra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panensk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ého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olivov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ého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olej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Sůl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erstvě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mletý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černý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pepř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Špetka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drcených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vloček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červené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papriky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Šťáva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z 1/2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citron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stroužek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česneku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nasekan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ého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lžíce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medu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lžíce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oct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z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červeného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vína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lžičky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hořčice</a:t>
            </a:r>
            <a:endParaRPr lang="en-US" sz="1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121445" y="1800562"/>
            <a:ext cx="3618271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V míse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promíchejte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růžičkovou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kapustu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olejem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dochuťte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solí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černým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pepřem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vločkami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červené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papriky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poté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znovu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promíchejte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/>
              <a:t>Rozložte kapustičky </a:t>
            </a:r>
            <a:r>
              <a:rPr lang="cs-CZ" sz="1600" dirty="0"/>
              <a:t>v jedné vrstvě na rošt fritézy a pečte po várkách při</a:t>
            </a:r>
            <a:r>
              <a:rPr lang="en-US" sz="1600" dirty="0"/>
              <a:t> </a:t>
            </a:r>
            <a:r>
              <a:rPr lang="cs-CZ" sz="1600" dirty="0" smtClean="0"/>
              <a:t>19</a:t>
            </a:r>
            <a:r>
              <a:rPr lang="en-US" sz="1600" dirty="0" smtClean="0"/>
              <a:t>0 </a:t>
            </a:r>
            <a:r>
              <a:rPr lang="en-US" sz="1600" dirty="0"/>
              <a:t>°C</a:t>
            </a:r>
            <a:r>
              <a:rPr lang="cs-CZ" sz="1600" dirty="0"/>
              <a:t> asi </a:t>
            </a:r>
            <a:r>
              <a:rPr lang="cs-CZ" sz="1600" dirty="0" smtClean="0"/>
              <a:t>18 minut, dokud nezhnědnou.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polovině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pečení promíchejte.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malé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misce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smíchejte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citronovou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šťávu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česnek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med,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ocet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hořčici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dochu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ťt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solí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černým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pepřem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Hotovou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růžičkovou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kapustu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dejte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misky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řelijte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dresinkem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dobře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promíchejte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775427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cap="all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porce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30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4" name="Εικόνα 3" descr="Εικόνα που περιέχει φαγητό, πιάτο, γεύμα&#10;&#10;Περιγραφή που δημιουργήθηκε αυτόματα">
            <a:extLst>
              <a:ext uri="{FF2B5EF4-FFF2-40B4-BE49-F238E27FC236}">
                <a16:creationId xmlns:a16="http://schemas.microsoft.com/office/drawing/2014/main" id="{56D2CE28-C5C9-C0E4-661C-0672C344A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83" y="1188700"/>
            <a:ext cx="4814562" cy="320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721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452284" y="565071"/>
            <a:ext cx="4179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rgbClr val="000000"/>
                </a:solidFill>
              </a:rPr>
              <a:t>Kukuřičn</a:t>
            </a:r>
            <a:r>
              <a:rPr lang="cs-CZ" sz="2800" b="1" i="1" dirty="0" smtClean="0">
                <a:solidFill>
                  <a:srgbClr val="000000"/>
                </a:solidFill>
              </a:rPr>
              <a:t>é</a:t>
            </a:r>
            <a:r>
              <a:rPr lang="en-US" sz="2800" b="1" i="1" dirty="0" smtClean="0">
                <a:solidFill>
                  <a:srgbClr val="000000"/>
                </a:solidFill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klas</a:t>
            </a:r>
            <a:r>
              <a:rPr lang="cs-CZ" sz="2800" b="1" i="1" dirty="0" smtClean="0">
                <a:solidFill>
                  <a:srgbClr val="000000"/>
                </a:solidFill>
              </a:rPr>
              <a:t>y</a:t>
            </a:r>
            <a:endParaRPr lang="en-US" sz="28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5095750" y="1800562"/>
            <a:ext cx="2829050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kukuřičné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klasy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oloupané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případně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rozpůlené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šálek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jemně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nastrouhané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fety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polévkové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lžíce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nadrobno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nakrájen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červen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cibul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lžičky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jemně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nasekan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čerstv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bazalk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další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podávání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1/4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lžičky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sušené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oregan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hrnku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plnotučného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řeckého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jogurtu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lžičky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sladk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nebo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uzen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paprik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Klínky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citronu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k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podávání</a:t>
            </a:r>
            <a:endParaRPr lang="en-US" sz="1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121445" y="1800562"/>
            <a:ext cx="3549445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cs-CZ" sz="1600" dirty="0"/>
              <a:t>Rozložte </a:t>
            </a:r>
            <a:r>
              <a:rPr lang="cs-CZ" sz="1600" dirty="0" smtClean="0"/>
              <a:t>kukuřice </a:t>
            </a:r>
            <a:r>
              <a:rPr lang="cs-CZ" sz="1600" dirty="0"/>
              <a:t>v jedné vrstvě na rošt fritézy a pečte po várkách při</a:t>
            </a:r>
            <a:r>
              <a:rPr lang="en-US" sz="1600" dirty="0"/>
              <a:t> </a:t>
            </a:r>
            <a:r>
              <a:rPr lang="cs-CZ" sz="1600" dirty="0" smtClean="0"/>
              <a:t>20</a:t>
            </a:r>
            <a:r>
              <a:rPr lang="en-US" sz="1600" dirty="0" smtClean="0"/>
              <a:t>0 </a:t>
            </a:r>
            <a:r>
              <a:rPr lang="en-US" sz="1600" dirty="0"/>
              <a:t>°C</a:t>
            </a:r>
            <a:r>
              <a:rPr lang="cs-CZ" sz="1600" dirty="0"/>
              <a:t> asi </a:t>
            </a:r>
            <a:r>
              <a:rPr lang="cs-CZ" sz="1600" dirty="0" smtClean="0"/>
              <a:t>10-12 </a:t>
            </a:r>
            <a:r>
              <a:rPr lang="cs-CZ" sz="1600" dirty="0"/>
              <a:t>minut, </a:t>
            </a:r>
            <a:r>
              <a:rPr lang="en-US" sz="1600" dirty="0" err="1" smtClean="0">
                <a:solidFill>
                  <a:srgbClr val="000000"/>
                </a:solidFill>
              </a:rPr>
              <a:t>dokud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nebud</a:t>
            </a:r>
            <a:r>
              <a:rPr lang="cs-CZ" sz="1600" dirty="0" smtClean="0">
                <a:solidFill>
                  <a:srgbClr val="000000"/>
                </a:solidFill>
              </a:rPr>
              <a:t>ou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jasně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žlut</a:t>
            </a:r>
            <a:r>
              <a:rPr lang="cs-CZ" sz="1600" dirty="0" smtClean="0">
                <a:solidFill>
                  <a:srgbClr val="000000"/>
                </a:solidFill>
              </a:rPr>
              <a:t>é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a </a:t>
            </a:r>
            <a:r>
              <a:rPr lang="en-US" sz="1600" dirty="0" err="1" smtClean="0">
                <a:solidFill>
                  <a:srgbClr val="000000"/>
                </a:solidFill>
              </a:rPr>
              <a:t>měkk</a:t>
            </a:r>
            <a:r>
              <a:rPr lang="cs-CZ" sz="1600" dirty="0" smtClean="0">
                <a:solidFill>
                  <a:srgbClr val="000000"/>
                </a:solidFill>
              </a:rPr>
              <a:t>é</a:t>
            </a:r>
            <a:r>
              <a:rPr lang="cs-CZ" sz="1600" dirty="0" smtClean="0"/>
              <a:t>.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polovině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pečení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otočte.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Mezitím</a:t>
            </a:r>
            <a:r>
              <a:rPr lang="en-US" sz="1600" dirty="0" smtClean="0">
                <a:solidFill>
                  <a:srgbClr val="000000"/>
                </a:solidFill>
              </a:rPr>
              <a:t> v </a:t>
            </a:r>
            <a:r>
              <a:rPr lang="en-US" sz="1600" dirty="0" err="1">
                <a:solidFill>
                  <a:srgbClr val="000000"/>
                </a:solidFill>
              </a:rPr>
              <a:t>misce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smíchejte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fetu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r>
              <a:rPr lang="en-US" sz="1600" dirty="0" err="1">
                <a:solidFill>
                  <a:srgbClr val="000000"/>
                </a:solidFill>
              </a:rPr>
              <a:t>cibuli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r>
              <a:rPr lang="en-US" sz="1600" dirty="0" err="1">
                <a:solidFill>
                  <a:srgbClr val="000000"/>
                </a:solidFill>
              </a:rPr>
              <a:t>bazalku</a:t>
            </a:r>
            <a:r>
              <a:rPr lang="en-US" sz="1600" dirty="0">
                <a:solidFill>
                  <a:srgbClr val="000000"/>
                </a:solidFill>
              </a:rPr>
              <a:t> a </a:t>
            </a:r>
            <a:r>
              <a:rPr lang="en-US" sz="1600" dirty="0" smtClean="0">
                <a:solidFill>
                  <a:srgbClr val="000000"/>
                </a:solidFill>
              </a:rPr>
              <a:t>oregano.</a:t>
            </a:r>
            <a:endParaRPr lang="cs-CZ" sz="1600" dirty="0" smtClean="0">
              <a:solidFill>
                <a:srgbClr val="000000"/>
              </a:solidFill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Na </a:t>
            </a:r>
            <a:r>
              <a:rPr lang="en-US" sz="1600" dirty="0" err="1">
                <a:solidFill>
                  <a:srgbClr val="000000"/>
                </a:solidFill>
              </a:rPr>
              <a:t>každý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klas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rozprostřete</a:t>
            </a:r>
            <a:r>
              <a:rPr lang="en-US" sz="1600" dirty="0">
                <a:solidFill>
                  <a:srgbClr val="000000"/>
                </a:solidFill>
              </a:rPr>
              <a:t> 2 </a:t>
            </a:r>
            <a:r>
              <a:rPr lang="en-US" sz="1600" dirty="0" err="1">
                <a:solidFill>
                  <a:srgbClr val="000000"/>
                </a:solidFill>
              </a:rPr>
              <a:t>polévkové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lžíce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jogurtu</a:t>
            </a:r>
            <a:r>
              <a:rPr lang="en-US" sz="1600" dirty="0">
                <a:solidFill>
                  <a:srgbClr val="000000"/>
                </a:solidFill>
              </a:rPr>
              <a:t> a </a:t>
            </a:r>
            <a:r>
              <a:rPr lang="en-US" sz="1600" dirty="0" err="1">
                <a:solidFill>
                  <a:srgbClr val="000000"/>
                </a:solidFill>
              </a:rPr>
              <a:t>poté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přidejte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směs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cs-CZ" sz="1600" dirty="0" smtClean="0">
                <a:solidFill>
                  <a:srgbClr val="000000"/>
                </a:solidFill>
              </a:rPr>
              <a:t>s </a:t>
            </a:r>
            <a:r>
              <a:rPr lang="en-US" sz="1600" dirty="0" err="1" smtClean="0">
                <a:solidFill>
                  <a:srgbClr val="000000"/>
                </a:solidFill>
              </a:rPr>
              <a:t>fet</a:t>
            </a:r>
            <a:r>
              <a:rPr lang="cs-CZ" sz="1600" dirty="0" smtClean="0">
                <a:solidFill>
                  <a:srgbClr val="000000"/>
                </a:solidFill>
              </a:rPr>
              <a:t>ou</a:t>
            </a:r>
            <a:r>
              <a:rPr lang="en-US" sz="1600" dirty="0" smtClean="0">
                <a:solidFill>
                  <a:srgbClr val="000000"/>
                </a:solidFill>
              </a:rPr>
              <a:t>. </a:t>
            </a:r>
            <a:r>
              <a:rPr lang="en-US" sz="1600" dirty="0" err="1" smtClean="0">
                <a:solidFill>
                  <a:srgbClr val="000000"/>
                </a:solidFill>
              </a:rPr>
              <a:t>Posyp</a:t>
            </a:r>
            <a:r>
              <a:rPr lang="cs-CZ" sz="1600" dirty="0" err="1" smtClean="0">
                <a:solidFill>
                  <a:srgbClr val="000000"/>
                </a:solidFill>
              </a:rPr>
              <a:t>te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paprikou</a:t>
            </a:r>
            <a:r>
              <a:rPr lang="en-US" sz="1600" dirty="0">
                <a:solidFill>
                  <a:srgbClr val="000000"/>
                </a:solidFill>
              </a:rPr>
              <a:t> a </a:t>
            </a:r>
            <a:r>
              <a:rPr lang="en-US" sz="1600" dirty="0" err="1" smtClean="0">
                <a:solidFill>
                  <a:srgbClr val="000000"/>
                </a:solidFill>
              </a:rPr>
              <a:t>ozdob</a:t>
            </a:r>
            <a:r>
              <a:rPr lang="cs-CZ" sz="1600" dirty="0" err="1" smtClean="0">
                <a:solidFill>
                  <a:srgbClr val="000000"/>
                </a:solidFill>
              </a:rPr>
              <a:t>te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bazalkou</a:t>
            </a:r>
            <a:r>
              <a:rPr lang="en-US" sz="1600" dirty="0">
                <a:solidFill>
                  <a:srgbClr val="000000"/>
                </a:solidFill>
              </a:rPr>
              <a:t>. </a:t>
            </a:r>
            <a:r>
              <a:rPr lang="en-US" sz="1600" dirty="0" err="1">
                <a:solidFill>
                  <a:srgbClr val="000000"/>
                </a:solidFill>
              </a:rPr>
              <a:t>Podávejte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teplé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nebo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při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pokojové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teplotě</a:t>
            </a:r>
            <a:r>
              <a:rPr lang="en-US" sz="1600" dirty="0">
                <a:solidFill>
                  <a:srgbClr val="000000"/>
                </a:solidFill>
              </a:rPr>
              <a:t> s </a:t>
            </a:r>
            <a:r>
              <a:rPr lang="cs-CZ" sz="1600" dirty="0" smtClean="0">
                <a:solidFill>
                  <a:srgbClr val="000000"/>
                </a:solidFill>
              </a:rPr>
              <a:t>klín</a:t>
            </a:r>
            <a:r>
              <a:rPr lang="en-US" sz="1600" dirty="0" err="1" smtClean="0">
                <a:solidFill>
                  <a:srgbClr val="000000"/>
                </a:solidFill>
              </a:rPr>
              <a:t>ky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citronu</a:t>
            </a:r>
            <a:r>
              <a:rPr lang="en-US" sz="1600" dirty="0">
                <a:solidFill>
                  <a:srgbClr val="000000"/>
                </a:solidFill>
              </a:rPr>
              <a:t>.</a:t>
            </a:r>
            <a:endParaRPr lang="en-US" sz="1600" b="0" i="0" dirty="0">
              <a:solidFill>
                <a:srgbClr val="000000"/>
              </a:solidFill>
              <a:effectLst/>
              <a:latin typeface="Charter"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159041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cap="all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porce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25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3" name="Εικόνα 2" descr="Εικόνα που περιέχει φαγητό, πιάτο, φρέσκος, αριστούργημα&#10;&#10;Περιγραφή που δημιουργήθηκε αυτόματα">
            <a:extLst>
              <a:ext uri="{FF2B5EF4-FFF2-40B4-BE49-F238E27FC236}">
                <a16:creationId xmlns:a16="http://schemas.microsoft.com/office/drawing/2014/main" id="{0CE2E11D-C90A-E210-AB29-A5DBD5BB37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84" y="1238702"/>
            <a:ext cx="4179262" cy="362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154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452283" y="565071"/>
            <a:ext cx="43879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i="1" dirty="0" smtClean="0">
                <a:solidFill>
                  <a:srgbClr val="000000"/>
                </a:solidFill>
              </a:rPr>
              <a:t>Papriky plněné sýrem </a:t>
            </a:r>
            <a:r>
              <a:rPr lang="cs-CZ" sz="2800" b="1" i="1" dirty="0" err="1" smtClean="0">
                <a:solidFill>
                  <a:srgbClr val="000000"/>
                </a:solidFill>
              </a:rPr>
              <a:t>feta</a:t>
            </a:r>
            <a:endParaRPr lang="en-US" sz="28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4961970" y="1800562"/>
            <a:ext cx="2829050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31313"/>
                </a:solidFill>
              </a:rPr>
              <a:t>4 </a:t>
            </a:r>
            <a:r>
              <a:rPr lang="en-US" sz="1600" dirty="0" err="1" smtClean="0">
                <a:solidFill>
                  <a:srgbClr val="131313"/>
                </a:solidFill>
              </a:rPr>
              <a:t>papriky</a:t>
            </a:r>
            <a:endParaRPr lang="cs-CZ" sz="1600" dirty="0" smtClean="0">
              <a:solidFill>
                <a:srgbClr val="13131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131313"/>
                </a:solidFill>
              </a:rPr>
              <a:t>200 g </a:t>
            </a:r>
            <a:r>
              <a:rPr lang="cs-CZ" sz="1600" dirty="0" smtClean="0">
                <a:solidFill>
                  <a:srgbClr val="131313"/>
                </a:solidFill>
              </a:rPr>
              <a:t>s</a:t>
            </a:r>
            <a:r>
              <a:rPr lang="en-US" sz="1600" dirty="0" err="1" smtClean="0">
                <a:solidFill>
                  <a:srgbClr val="131313"/>
                </a:solidFill>
              </a:rPr>
              <a:t>ýr</a:t>
            </a:r>
            <a:r>
              <a:rPr lang="cs-CZ" sz="1600" dirty="0" smtClean="0">
                <a:solidFill>
                  <a:srgbClr val="131313"/>
                </a:solidFill>
              </a:rPr>
              <a:t>a</a:t>
            </a:r>
            <a:r>
              <a:rPr lang="en-US" sz="1600" dirty="0" smtClean="0">
                <a:solidFill>
                  <a:srgbClr val="131313"/>
                </a:solidFill>
              </a:rPr>
              <a:t> feta</a:t>
            </a:r>
            <a:endParaRPr lang="cs-CZ" sz="1600" dirty="0" smtClean="0">
              <a:solidFill>
                <a:srgbClr val="13131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131313"/>
                </a:solidFill>
              </a:rPr>
              <a:t>200 g </a:t>
            </a:r>
            <a:r>
              <a:rPr lang="cs-CZ" sz="1600" dirty="0" smtClean="0">
                <a:solidFill>
                  <a:srgbClr val="131313"/>
                </a:solidFill>
              </a:rPr>
              <a:t>smetanového</a:t>
            </a:r>
            <a:r>
              <a:rPr lang="en-US" sz="1600" dirty="0" smtClean="0">
                <a:solidFill>
                  <a:srgbClr val="131313"/>
                </a:solidFill>
              </a:rPr>
              <a:t> </a:t>
            </a:r>
            <a:r>
              <a:rPr lang="en-US" sz="1600" dirty="0" err="1" smtClean="0">
                <a:solidFill>
                  <a:srgbClr val="131313"/>
                </a:solidFill>
              </a:rPr>
              <a:t>sýr</a:t>
            </a:r>
            <a:r>
              <a:rPr lang="cs-CZ" sz="1600" dirty="0">
                <a:solidFill>
                  <a:srgbClr val="131313"/>
                </a:solidFill>
              </a:rPr>
              <a:t>a</a:t>
            </a:r>
            <a:endParaRPr lang="cs-CZ" sz="1600" dirty="0" smtClean="0">
              <a:solidFill>
                <a:srgbClr val="13131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131313"/>
                </a:solidFill>
              </a:rPr>
              <a:t>2 </a:t>
            </a:r>
            <a:r>
              <a:rPr lang="en-US" sz="1600" dirty="0" err="1">
                <a:solidFill>
                  <a:srgbClr val="131313"/>
                </a:solidFill>
              </a:rPr>
              <a:t>lžíce</a:t>
            </a:r>
            <a:r>
              <a:rPr lang="en-US" sz="1600" dirty="0">
                <a:solidFill>
                  <a:srgbClr val="131313"/>
                </a:solidFill>
              </a:rPr>
              <a:t> </a:t>
            </a:r>
            <a:r>
              <a:rPr lang="en-US" sz="1600" dirty="0" err="1">
                <a:solidFill>
                  <a:srgbClr val="131313"/>
                </a:solidFill>
              </a:rPr>
              <a:t>olivového</a:t>
            </a:r>
            <a:r>
              <a:rPr lang="en-US" sz="1600" dirty="0">
                <a:solidFill>
                  <a:srgbClr val="131313"/>
                </a:solidFill>
              </a:rPr>
              <a:t> </a:t>
            </a:r>
            <a:r>
              <a:rPr lang="en-US" sz="1600" dirty="0" err="1" smtClean="0">
                <a:solidFill>
                  <a:srgbClr val="131313"/>
                </a:solidFill>
              </a:rPr>
              <a:t>oleje</a:t>
            </a:r>
            <a:endParaRPr lang="cs-CZ" sz="1600" dirty="0" smtClean="0">
              <a:solidFill>
                <a:srgbClr val="13131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131313"/>
                </a:solidFill>
              </a:rPr>
              <a:t>2 </a:t>
            </a:r>
            <a:r>
              <a:rPr lang="en-US" sz="1600" dirty="0" err="1" smtClean="0">
                <a:solidFill>
                  <a:srgbClr val="131313"/>
                </a:solidFill>
              </a:rPr>
              <a:t>lžíce</a:t>
            </a:r>
            <a:r>
              <a:rPr lang="en-US" sz="1600" dirty="0" smtClean="0">
                <a:solidFill>
                  <a:srgbClr val="131313"/>
                </a:solidFill>
              </a:rPr>
              <a:t> </a:t>
            </a:r>
            <a:r>
              <a:rPr lang="en-US" sz="1600" dirty="0" err="1" smtClean="0">
                <a:solidFill>
                  <a:srgbClr val="131313"/>
                </a:solidFill>
              </a:rPr>
              <a:t>jogurtu</a:t>
            </a:r>
            <a:endParaRPr lang="cs-CZ" sz="1600" dirty="0" smtClean="0">
              <a:solidFill>
                <a:srgbClr val="13131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131313"/>
                </a:solidFill>
              </a:rPr>
              <a:t>½ </a:t>
            </a:r>
            <a:r>
              <a:rPr lang="en-US" sz="1600" dirty="0" err="1">
                <a:solidFill>
                  <a:srgbClr val="131313"/>
                </a:solidFill>
              </a:rPr>
              <a:t>polévkové</a:t>
            </a:r>
            <a:r>
              <a:rPr lang="en-US" sz="1600" dirty="0">
                <a:solidFill>
                  <a:srgbClr val="131313"/>
                </a:solidFill>
              </a:rPr>
              <a:t> </a:t>
            </a:r>
            <a:r>
              <a:rPr lang="en-US" sz="1600" dirty="0" err="1" smtClean="0">
                <a:solidFill>
                  <a:srgbClr val="131313"/>
                </a:solidFill>
              </a:rPr>
              <a:t>lžíce</a:t>
            </a:r>
            <a:r>
              <a:rPr lang="cs-CZ" sz="1600" dirty="0">
                <a:solidFill>
                  <a:srgbClr val="131313"/>
                </a:solidFill>
              </a:rPr>
              <a:t> </a:t>
            </a:r>
            <a:r>
              <a:rPr lang="cs-CZ" sz="1600" dirty="0" smtClean="0">
                <a:solidFill>
                  <a:srgbClr val="131313"/>
                </a:solidFill>
              </a:rPr>
              <a:t>u</a:t>
            </a:r>
            <a:r>
              <a:rPr lang="en-US" sz="1600" dirty="0" err="1" smtClean="0">
                <a:solidFill>
                  <a:srgbClr val="131313"/>
                </a:solidFill>
              </a:rPr>
              <a:t>zen</a:t>
            </a:r>
            <a:r>
              <a:rPr lang="cs-CZ" sz="1600" dirty="0" smtClean="0">
                <a:solidFill>
                  <a:srgbClr val="131313"/>
                </a:solidFill>
              </a:rPr>
              <a:t>é</a:t>
            </a:r>
            <a:r>
              <a:rPr lang="en-US" sz="1600" dirty="0" smtClean="0">
                <a:solidFill>
                  <a:srgbClr val="131313"/>
                </a:solidFill>
              </a:rPr>
              <a:t> </a:t>
            </a:r>
            <a:r>
              <a:rPr lang="en-US" sz="1600" dirty="0" err="1" smtClean="0">
                <a:solidFill>
                  <a:srgbClr val="131313"/>
                </a:solidFill>
              </a:rPr>
              <a:t>paprik</a:t>
            </a:r>
            <a:r>
              <a:rPr lang="cs-CZ" sz="1600" dirty="0" smtClean="0">
                <a:solidFill>
                  <a:srgbClr val="131313"/>
                </a:solidFill>
              </a:rPr>
              <a:t>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131313"/>
                </a:solidFill>
              </a:rPr>
              <a:t>½ </a:t>
            </a:r>
            <a:r>
              <a:rPr lang="en-US" sz="1600" dirty="0" err="1">
                <a:solidFill>
                  <a:srgbClr val="131313"/>
                </a:solidFill>
              </a:rPr>
              <a:t>polévkové</a:t>
            </a:r>
            <a:r>
              <a:rPr lang="en-US" sz="1600" dirty="0">
                <a:solidFill>
                  <a:srgbClr val="131313"/>
                </a:solidFill>
              </a:rPr>
              <a:t> </a:t>
            </a:r>
            <a:r>
              <a:rPr lang="en-US" sz="1600" dirty="0" err="1" smtClean="0">
                <a:solidFill>
                  <a:srgbClr val="131313"/>
                </a:solidFill>
              </a:rPr>
              <a:t>lžíce</a:t>
            </a:r>
            <a:r>
              <a:rPr lang="en-US" sz="1600" dirty="0" smtClean="0">
                <a:solidFill>
                  <a:srgbClr val="131313"/>
                </a:solidFill>
              </a:rPr>
              <a:t> </a:t>
            </a:r>
            <a:r>
              <a:rPr lang="cs-CZ" sz="1600" dirty="0" smtClean="0">
                <a:solidFill>
                  <a:srgbClr val="131313"/>
                </a:solidFill>
              </a:rPr>
              <a:t>č</a:t>
            </a:r>
            <a:r>
              <a:rPr lang="en-US" sz="1600" dirty="0" err="1" smtClean="0">
                <a:solidFill>
                  <a:srgbClr val="131313"/>
                </a:solidFill>
              </a:rPr>
              <a:t>esnekov</a:t>
            </a:r>
            <a:r>
              <a:rPr lang="cs-CZ" sz="1600" dirty="0" err="1" smtClean="0">
                <a:solidFill>
                  <a:srgbClr val="131313"/>
                </a:solidFill>
              </a:rPr>
              <a:t>ého</a:t>
            </a:r>
            <a:r>
              <a:rPr lang="en-US" sz="1600" dirty="0" smtClean="0">
                <a:solidFill>
                  <a:srgbClr val="131313"/>
                </a:solidFill>
              </a:rPr>
              <a:t> </a:t>
            </a:r>
            <a:r>
              <a:rPr lang="en-US" sz="1600" dirty="0" err="1" smtClean="0">
                <a:solidFill>
                  <a:srgbClr val="131313"/>
                </a:solidFill>
              </a:rPr>
              <a:t>prášk</a:t>
            </a:r>
            <a:r>
              <a:rPr lang="cs-CZ" sz="1600" dirty="0" smtClean="0">
                <a:solidFill>
                  <a:srgbClr val="131313"/>
                </a:solidFill>
              </a:rPr>
              <a:t>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131313"/>
                </a:solidFill>
              </a:rPr>
              <a:t>½ </a:t>
            </a:r>
            <a:r>
              <a:rPr lang="en-US" sz="1600" dirty="0" err="1">
                <a:solidFill>
                  <a:srgbClr val="131313"/>
                </a:solidFill>
              </a:rPr>
              <a:t>polévkové</a:t>
            </a:r>
            <a:r>
              <a:rPr lang="en-US" sz="1600" dirty="0">
                <a:solidFill>
                  <a:srgbClr val="131313"/>
                </a:solidFill>
              </a:rPr>
              <a:t> </a:t>
            </a:r>
            <a:r>
              <a:rPr lang="en-US" sz="1600" dirty="0" err="1" smtClean="0">
                <a:solidFill>
                  <a:srgbClr val="131313"/>
                </a:solidFill>
              </a:rPr>
              <a:t>lžíce</a:t>
            </a:r>
            <a:r>
              <a:rPr lang="cs-CZ" sz="1600" dirty="0" smtClean="0">
                <a:solidFill>
                  <a:srgbClr val="131313"/>
                </a:solidFill>
              </a:rPr>
              <a:t> sušené</a:t>
            </a:r>
            <a:r>
              <a:rPr lang="en-US" sz="1600" dirty="0" smtClean="0">
                <a:solidFill>
                  <a:srgbClr val="131313"/>
                </a:solidFill>
              </a:rPr>
              <a:t> </a:t>
            </a:r>
            <a:r>
              <a:rPr lang="en-US" sz="1600" dirty="0" err="1" smtClean="0">
                <a:solidFill>
                  <a:srgbClr val="131313"/>
                </a:solidFill>
              </a:rPr>
              <a:t>mát</a:t>
            </a:r>
            <a:r>
              <a:rPr lang="cs-CZ" sz="1600" dirty="0" smtClean="0">
                <a:solidFill>
                  <a:srgbClr val="131313"/>
                </a:solidFill>
              </a:rPr>
              <a:t>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rgbClr val="131313"/>
                </a:solidFill>
              </a:rPr>
              <a:t>Tymián</a:t>
            </a:r>
            <a:endParaRPr lang="cs-CZ" sz="1600" dirty="0" smtClean="0">
              <a:solidFill>
                <a:srgbClr val="13131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rgbClr val="131313"/>
                </a:solidFill>
              </a:rPr>
              <a:t>Pepř</a:t>
            </a:r>
            <a:endParaRPr lang="en-US" sz="1600" b="0" i="0" dirty="0">
              <a:effectLst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005670" y="1748214"/>
            <a:ext cx="3903407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en-US" sz="1600" dirty="0"/>
              <a:t> </a:t>
            </a:r>
            <a:r>
              <a:rPr lang="en-US" sz="1600" dirty="0" err="1"/>
              <a:t>Papriky</a:t>
            </a:r>
            <a:r>
              <a:rPr lang="en-US" sz="1600" dirty="0"/>
              <a:t> </a:t>
            </a:r>
            <a:r>
              <a:rPr lang="cs-CZ" sz="1600" dirty="0" smtClean="0"/>
              <a:t>rozřízněte</a:t>
            </a:r>
            <a:r>
              <a:rPr lang="en-US" sz="1600" dirty="0" smtClean="0"/>
              <a:t> </a:t>
            </a:r>
            <a:r>
              <a:rPr lang="en-US" sz="1600" dirty="0"/>
              <a:t>a </a:t>
            </a:r>
            <a:r>
              <a:rPr lang="cs-CZ" sz="1600" dirty="0" smtClean="0"/>
              <a:t>odstraňte</a:t>
            </a:r>
            <a:r>
              <a:rPr lang="en-US" sz="1600" dirty="0" smtClean="0"/>
              <a:t> </a:t>
            </a:r>
            <a:r>
              <a:rPr lang="en-US" sz="1600" dirty="0" err="1"/>
              <a:t>semínka</a:t>
            </a:r>
            <a:r>
              <a:rPr lang="en-US" sz="1600" dirty="0" smtClean="0"/>
              <a:t>.</a:t>
            </a:r>
            <a:endParaRPr lang="cs-CZ" sz="1600" dirty="0" smtClean="0"/>
          </a:p>
          <a:p>
            <a:pPr>
              <a:buFont typeface="+mj-lt"/>
              <a:buAutoNum type="arabicPeriod"/>
            </a:pPr>
            <a:r>
              <a:rPr lang="cs-CZ" sz="1600" dirty="0" smtClean="0"/>
              <a:t> </a:t>
            </a:r>
            <a:r>
              <a:rPr lang="en-US" sz="1600" dirty="0" smtClean="0"/>
              <a:t>Do </a:t>
            </a:r>
            <a:r>
              <a:rPr lang="en-US" sz="1600" dirty="0" err="1"/>
              <a:t>misky</a:t>
            </a:r>
            <a:r>
              <a:rPr lang="en-US" sz="1600" dirty="0"/>
              <a:t> </a:t>
            </a:r>
            <a:r>
              <a:rPr lang="en-US" sz="1600" dirty="0" smtClean="0"/>
              <a:t>d</a:t>
            </a:r>
            <a:r>
              <a:rPr lang="cs-CZ" sz="1600" dirty="0" err="1" smtClean="0"/>
              <a:t>ejte</a:t>
            </a:r>
            <a:r>
              <a:rPr lang="en-US" sz="1600" dirty="0" smtClean="0"/>
              <a:t> </a:t>
            </a:r>
            <a:r>
              <a:rPr lang="en-US" sz="1600" dirty="0" err="1"/>
              <a:t>fetu</a:t>
            </a:r>
            <a:r>
              <a:rPr lang="en-US" sz="1600" dirty="0"/>
              <a:t> a </a:t>
            </a:r>
            <a:r>
              <a:rPr lang="en-US" sz="1600" dirty="0" err="1" smtClean="0"/>
              <a:t>utře</a:t>
            </a:r>
            <a:r>
              <a:rPr lang="cs-CZ" sz="1600" dirty="0" err="1" smtClean="0"/>
              <a:t>te</a:t>
            </a:r>
            <a:r>
              <a:rPr lang="en-US" sz="1600" dirty="0" smtClean="0"/>
              <a:t> </a:t>
            </a:r>
            <a:r>
              <a:rPr lang="en-US" sz="1600" dirty="0" err="1"/>
              <a:t>ji</a:t>
            </a:r>
            <a:r>
              <a:rPr lang="en-US" sz="1600" dirty="0"/>
              <a:t>. </a:t>
            </a:r>
            <a:r>
              <a:rPr lang="en-US" sz="1600" dirty="0" err="1"/>
              <a:t>Přidejte</a:t>
            </a:r>
            <a:r>
              <a:rPr lang="en-US" sz="1600" dirty="0"/>
              <a:t> </a:t>
            </a:r>
            <a:r>
              <a:rPr lang="en-US" sz="1600" dirty="0" err="1"/>
              <a:t>smetanový</a:t>
            </a:r>
            <a:r>
              <a:rPr lang="en-US" sz="1600" dirty="0"/>
              <a:t> </a:t>
            </a:r>
            <a:r>
              <a:rPr lang="en-US" sz="1600" dirty="0" err="1"/>
              <a:t>sýr</a:t>
            </a:r>
            <a:r>
              <a:rPr lang="en-US" sz="1600" dirty="0"/>
              <a:t> a </a:t>
            </a:r>
            <a:r>
              <a:rPr lang="en-US" sz="1600" dirty="0" err="1"/>
              <a:t>utřete</a:t>
            </a:r>
            <a:r>
              <a:rPr lang="en-US" sz="1600" dirty="0"/>
              <a:t> </a:t>
            </a:r>
            <a:r>
              <a:rPr lang="en-US" sz="1600" dirty="0" err="1"/>
              <a:t>stejným</a:t>
            </a:r>
            <a:r>
              <a:rPr lang="en-US" sz="1600" dirty="0"/>
              <a:t> </a:t>
            </a:r>
            <a:r>
              <a:rPr lang="en-US" sz="1600" dirty="0" err="1"/>
              <a:t>způsobem</a:t>
            </a:r>
            <a:r>
              <a:rPr lang="en-US" sz="1600" dirty="0"/>
              <a:t>.  </a:t>
            </a:r>
            <a:endParaRPr lang="cs-CZ" sz="1600" dirty="0" smtClean="0"/>
          </a:p>
          <a:p>
            <a:pPr>
              <a:buFont typeface="+mj-lt"/>
              <a:buAutoNum type="arabicPeriod"/>
            </a:pPr>
            <a:r>
              <a:rPr lang="cs-CZ" sz="1600" dirty="0"/>
              <a:t> </a:t>
            </a:r>
            <a:r>
              <a:rPr lang="en-US" sz="1600" dirty="0" err="1" smtClean="0"/>
              <a:t>Přidejte</a:t>
            </a:r>
            <a:r>
              <a:rPr lang="en-US" sz="1600" dirty="0" smtClean="0"/>
              <a:t> </a:t>
            </a:r>
            <a:r>
              <a:rPr lang="en-US" sz="1600" dirty="0" err="1"/>
              <a:t>jogurt</a:t>
            </a:r>
            <a:r>
              <a:rPr lang="en-US" sz="1600" dirty="0"/>
              <a:t>, </a:t>
            </a:r>
            <a:r>
              <a:rPr lang="en-US" sz="1600" dirty="0" err="1"/>
              <a:t>olivový</a:t>
            </a:r>
            <a:r>
              <a:rPr lang="en-US" sz="1600" dirty="0"/>
              <a:t> </a:t>
            </a:r>
            <a:r>
              <a:rPr lang="en-US" sz="1600" dirty="0" err="1"/>
              <a:t>olej</a:t>
            </a:r>
            <a:r>
              <a:rPr lang="en-US" sz="1600" dirty="0"/>
              <a:t>, </a:t>
            </a:r>
            <a:r>
              <a:rPr lang="en-US" sz="1600" dirty="0" err="1"/>
              <a:t>uzenou</a:t>
            </a:r>
            <a:r>
              <a:rPr lang="en-US" sz="1600" dirty="0"/>
              <a:t> </a:t>
            </a:r>
            <a:r>
              <a:rPr lang="en-US" sz="1600" dirty="0" err="1"/>
              <a:t>papriku</a:t>
            </a:r>
            <a:r>
              <a:rPr lang="en-US" sz="1600" dirty="0"/>
              <a:t>, </a:t>
            </a:r>
            <a:r>
              <a:rPr lang="en-US" sz="1600" dirty="0" err="1"/>
              <a:t>česnekový</a:t>
            </a:r>
            <a:r>
              <a:rPr lang="en-US" sz="1600" dirty="0"/>
              <a:t> </a:t>
            </a:r>
            <a:r>
              <a:rPr lang="en-US" sz="1600" dirty="0" err="1"/>
              <a:t>prášek</a:t>
            </a:r>
            <a:r>
              <a:rPr lang="en-US" sz="1600" dirty="0"/>
              <a:t>, </a:t>
            </a:r>
            <a:r>
              <a:rPr lang="en-US" sz="1600" dirty="0" err="1"/>
              <a:t>suchou</a:t>
            </a:r>
            <a:r>
              <a:rPr lang="en-US" sz="1600" dirty="0"/>
              <a:t> </a:t>
            </a:r>
            <a:r>
              <a:rPr lang="en-US" sz="1600" dirty="0" err="1"/>
              <a:t>mátu</a:t>
            </a:r>
            <a:r>
              <a:rPr lang="en-US" sz="1600" dirty="0"/>
              <a:t>, </a:t>
            </a:r>
            <a:r>
              <a:rPr lang="en-US" sz="1600" dirty="0" err="1"/>
              <a:t>pepř</a:t>
            </a:r>
            <a:r>
              <a:rPr lang="en-US" sz="1600" dirty="0"/>
              <a:t> a </a:t>
            </a:r>
            <a:r>
              <a:rPr lang="cs-CZ" sz="1600" dirty="0" smtClean="0"/>
              <a:t>dobře </a:t>
            </a:r>
            <a:r>
              <a:rPr lang="en-US" sz="1600" dirty="0" err="1" smtClean="0"/>
              <a:t>promíchejte</a:t>
            </a:r>
            <a:r>
              <a:rPr lang="en-US" sz="1600" dirty="0" smtClean="0"/>
              <a:t>.</a:t>
            </a:r>
            <a:endParaRPr lang="cs-CZ" sz="1600" dirty="0" smtClean="0"/>
          </a:p>
          <a:p>
            <a:pPr>
              <a:buFont typeface="+mj-lt"/>
              <a:buAutoNum type="arabicPeriod"/>
            </a:pPr>
            <a:r>
              <a:rPr lang="cs-CZ" sz="1600" dirty="0"/>
              <a:t> </a:t>
            </a:r>
            <a:r>
              <a:rPr lang="cs-CZ" sz="1600" dirty="0" smtClean="0"/>
              <a:t>Papriky naplňte </a:t>
            </a:r>
            <a:r>
              <a:rPr lang="cs-CZ" sz="1600" dirty="0"/>
              <a:t>s</a:t>
            </a:r>
            <a:r>
              <a:rPr lang="en-US" sz="1600" dirty="0" err="1" smtClean="0"/>
              <a:t>měsí</a:t>
            </a:r>
            <a:r>
              <a:rPr lang="en-US" sz="1600" dirty="0" smtClean="0"/>
              <a:t>.</a:t>
            </a:r>
            <a:r>
              <a:rPr lang="cs-CZ" sz="1600" dirty="0" smtClean="0"/>
              <a:t> Rošt fritézy</a:t>
            </a:r>
            <a:r>
              <a:rPr lang="en-US" sz="1600" dirty="0" smtClean="0"/>
              <a:t> </a:t>
            </a:r>
            <a:r>
              <a:rPr lang="cs-CZ" sz="1600" dirty="0" smtClean="0"/>
              <a:t>pomažte</a:t>
            </a:r>
            <a:r>
              <a:rPr lang="en-US" sz="1600" dirty="0" smtClean="0"/>
              <a:t> </a:t>
            </a:r>
            <a:r>
              <a:rPr lang="en-US" sz="1600" dirty="0" err="1"/>
              <a:t>olivovým</a:t>
            </a:r>
            <a:r>
              <a:rPr lang="en-US" sz="1600" dirty="0"/>
              <a:t> </a:t>
            </a:r>
            <a:r>
              <a:rPr lang="en-US" sz="1600" dirty="0" err="1"/>
              <a:t>olejem</a:t>
            </a:r>
            <a:r>
              <a:rPr lang="en-US" sz="1600" dirty="0"/>
              <a:t>, </a:t>
            </a:r>
            <a:r>
              <a:rPr lang="en-US" sz="1600" dirty="0" err="1"/>
              <a:t>poklaďte</a:t>
            </a:r>
            <a:r>
              <a:rPr lang="en-US" sz="1600" dirty="0"/>
              <a:t> </a:t>
            </a:r>
            <a:r>
              <a:rPr lang="en-US" sz="1600" dirty="0" err="1"/>
              <a:t>paprikami</a:t>
            </a:r>
            <a:r>
              <a:rPr lang="en-US" sz="1600" dirty="0"/>
              <a:t> a </a:t>
            </a:r>
            <a:r>
              <a:rPr lang="en-US" sz="1600" dirty="0" err="1" smtClean="0"/>
              <a:t>po</a:t>
            </a:r>
            <a:r>
              <a:rPr lang="cs-CZ" sz="1600" dirty="0" smtClean="0"/>
              <a:t>mažte</a:t>
            </a:r>
            <a:r>
              <a:rPr lang="en-US" sz="1600" dirty="0" smtClean="0"/>
              <a:t> </a:t>
            </a:r>
            <a:r>
              <a:rPr lang="en-US" sz="1600" dirty="0"/>
              <a:t>je </a:t>
            </a:r>
            <a:r>
              <a:rPr lang="en-US" sz="1600" dirty="0" err="1"/>
              <a:t>také</a:t>
            </a:r>
            <a:r>
              <a:rPr lang="en-US" sz="1600" dirty="0"/>
              <a:t> </a:t>
            </a:r>
            <a:r>
              <a:rPr lang="en-US" sz="1600" dirty="0" err="1"/>
              <a:t>olivovým</a:t>
            </a:r>
            <a:r>
              <a:rPr lang="en-US" sz="1600" dirty="0"/>
              <a:t> </a:t>
            </a:r>
            <a:r>
              <a:rPr lang="en-US" sz="1600" dirty="0" err="1" smtClean="0"/>
              <a:t>olejem</a:t>
            </a:r>
            <a:r>
              <a:rPr lang="en-US" sz="1600" dirty="0" smtClean="0"/>
              <a:t>.</a:t>
            </a:r>
            <a:endParaRPr lang="cs-CZ" sz="1600" dirty="0" smtClean="0"/>
          </a:p>
          <a:p>
            <a:pPr>
              <a:buFont typeface="+mj-lt"/>
              <a:buAutoNum type="arabicPeriod"/>
            </a:pPr>
            <a:r>
              <a:rPr lang="cs-CZ" sz="1600" dirty="0" smtClean="0"/>
              <a:t> </a:t>
            </a:r>
            <a:r>
              <a:rPr lang="en-US" sz="1600" dirty="0" err="1" smtClean="0"/>
              <a:t>Peč</a:t>
            </a:r>
            <a:r>
              <a:rPr lang="cs-CZ" sz="1600" dirty="0" err="1" smtClean="0"/>
              <a:t>te</a:t>
            </a:r>
            <a:r>
              <a:rPr lang="en-US" sz="1600" dirty="0" smtClean="0"/>
              <a:t> </a:t>
            </a:r>
            <a:r>
              <a:rPr lang="en-US" sz="1600" dirty="0" err="1"/>
              <a:t>při</a:t>
            </a:r>
            <a:r>
              <a:rPr lang="en-US" sz="1600" dirty="0"/>
              <a:t> </a:t>
            </a:r>
            <a:r>
              <a:rPr lang="en-US" sz="1600" dirty="0" smtClean="0"/>
              <a:t>200</a:t>
            </a:r>
            <a:r>
              <a:rPr lang="cs-CZ" sz="1600" dirty="0" smtClean="0"/>
              <a:t> </a:t>
            </a:r>
            <a:r>
              <a:rPr lang="en-US" sz="1600" dirty="0" smtClean="0"/>
              <a:t>°</a:t>
            </a:r>
            <a:r>
              <a:rPr lang="en-US" sz="1600" dirty="0"/>
              <a:t>C 18 </a:t>
            </a:r>
            <a:r>
              <a:rPr lang="en-US" sz="1600" dirty="0" err="1" smtClean="0"/>
              <a:t>minut</a:t>
            </a:r>
            <a:r>
              <a:rPr lang="en-US" sz="1600" dirty="0" smtClean="0"/>
              <a:t>.</a:t>
            </a:r>
            <a:endParaRPr lang="cs-CZ" sz="1600" dirty="0" smtClean="0"/>
          </a:p>
          <a:p>
            <a:pPr>
              <a:buFont typeface="+mj-lt"/>
              <a:buAutoNum type="arabicPeriod"/>
            </a:pPr>
            <a:r>
              <a:rPr lang="cs-CZ" sz="1600" dirty="0"/>
              <a:t> </a:t>
            </a:r>
            <a:r>
              <a:rPr lang="cs-CZ" sz="1600" dirty="0" smtClean="0"/>
              <a:t>Hotové papriky zakápněte</a:t>
            </a:r>
            <a:r>
              <a:rPr lang="en-US" sz="1600" dirty="0" smtClean="0"/>
              <a:t> </a:t>
            </a:r>
            <a:r>
              <a:rPr lang="en-US" sz="1600" dirty="0" err="1"/>
              <a:t>olivovým</a:t>
            </a:r>
            <a:r>
              <a:rPr lang="en-US" sz="1600" dirty="0"/>
              <a:t> </a:t>
            </a:r>
            <a:r>
              <a:rPr lang="en-US" sz="1600" dirty="0" err="1" smtClean="0"/>
              <a:t>olejem</a:t>
            </a:r>
            <a:r>
              <a:rPr lang="cs-CZ" sz="1600" dirty="0" smtClean="0"/>
              <a:t> a</a:t>
            </a:r>
            <a:r>
              <a:rPr lang="en-US" sz="1600" dirty="0" smtClean="0"/>
              <a:t> </a:t>
            </a:r>
            <a:r>
              <a:rPr lang="cs-CZ" sz="1600" dirty="0" smtClean="0"/>
              <a:t>posypte </a:t>
            </a:r>
            <a:r>
              <a:rPr lang="en-US" sz="1600" dirty="0" err="1" smtClean="0"/>
              <a:t>tymiánem</a:t>
            </a:r>
            <a:r>
              <a:rPr lang="en-US" sz="1600" dirty="0" smtClean="0"/>
              <a:t>.</a:t>
            </a:r>
            <a:endParaRPr lang="en-US" sz="1600" b="0" i="0" dirty="0">
              <a:effectLst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186505"/>
              </p:ext>
            </p:extLst>
          </p:nvPr>
        </p:nvGraphicFramePr>
        <p:xfrm>
          <a:off x="5565057" y="405933"/>
          <a:ext cx="5447072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3536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723536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cap="all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porce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28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4" name="Εικόνα 3" descr="Εικόνα που περιέχει πιάτο, φαγητό, Γλυκές πιπεριές και πιπεριές τσίλι, συστατ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3099CBB5-8E2D-0274-653F-FBA5C20E7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39" y="1519178"/>
            <a:ext cx="4387952" cy="3042313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9086013-2523-3C7F-84C3-C7E961032C49}"/>
              </a:ext>
            </a:extLst>
          </p:cNvPr>
          <p:cNvSpPr/>
          <p:nvPr/>
        </p:nvSpPr>
        <p:spPr>
          <a:xfrm>
            <a:off x="3710633" y="5810865"/>
            <a:ext cx="4080387" cy="6412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*</a:t>
            </a:r>
            <a:r>
              <a:rPr lang="cs-CZ" dirty="0">
                <a:solidFill>
                  <a:schemeClr val="tx1"/>
                </a:solidFill>
              </a:rPr>
              <a:t>Zdroj receptu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hlinkClick r:id="rId4"/>
              </a:rPr>
              <a:t>https://linktr.ee/cookisintheair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8801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452283" y="384096"/>
            <a:ext cx="43879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000000"/>
                </a:solidFill>
                <a:effectLst/>
              </a:rPr>
              <a:t>Gemista</a:t>
            </a:r>
            <a:r>
              <a:rPr lang="en-US" sz="2800" b="1" i="1" dirty="0">
                <a:solidFill>
                  <a:srgbClr val="000000"/>
                </a:solidFill>
                <a:effectLst/>
              </a:rPr>
              <a:t> </a:t>
            </a:r>
            <a:r>
              <a:rPr lang="cs-CZ" sz="2800" b="1" i="1" dirty="0" smtClean="0">
                <a:solidFill>
                  <a:srgbClr val="000000"/>
                </a:solidFill>
              </a:rPr>
              <a:t>s ovesnými vločkami</a:t>
            </a:r>
            <a:endParaRPr lang="en-US" sz="28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4961970" y="1800562"/>
            <a:ext cx="282905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5 </a:t>
            </a:r>
            <a:r>
              <a:rPr lang="en-US" sz="1600" dirty="0" err="1" smtClean="0">
                <a:solidFill>
                  <a:srgbClr val="000000"/>
                </a:solidFill>
              </a:rPr>
              <a:t>paprik</a:t>
            </a:r>
            <a:endParaRPr lang="cs-CZ" sz="1600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2 </a:t>
            </a:r>
            <a:r>
              <a:rPr lang="en-US" sz="1600" dirty="0" err="1">
                <a:solidFill>
                  <a:srgbClr val="000000"/>
                </a:solidFill>
              </a:rPr>
              <a:t>zralá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rajčata</a:t>
            </a:r>
            <a:endParaRPr lang="cs-CZ" sz="1600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2 </a:t>
            </a:r>
            <a:r>
              <a:rPr lang="en-US" sz="1600" dirty="0" err="1">
                <a:solidFill>
                  <a:srgbClr val="000000"/>
                </a:solidFill>
              </a:rPr>
              <a:t>šálky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ovesných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vloček</a:t>
            </a:r>
            <a:endParaRPr lang="cs-CZ" sz="1600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rgbClr val="000000"/>
                </a:solidFill>
              </a:rPr>
              <a:t>Rajčatová omáčka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1 </a:t>
            </a:r>
            <a:r>
              <a:rPr lang="en-US" sz="1600" dirty="0" err="1" smtClean="0">
                <a:solidFill>
                  <a:srgbClr val="000000"/>
                </a:solidFill>
              </a:rPr>
              <a:t>mrkev</a:t>
            </a:r>
            <a:endParaRPr lang="cs-CZ" sz="1600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1 </a:t>
            </a:r>
            <a:r>
              <a:rPr lang="en-US" sz="1600" dirty="0" err="1" smtClean="0">
                <a:solidFill>
                  <a:srgbClr val="000000"/>
                </a:solidFill>
              </a:rPr>
              <a:t>cibule</a:t>
            </a:r>
            <a:endParaRPr lang="cs-CZ" sz="1600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1/2 </a:t>
            </a:r>
            <a:r>
              <a:rPr lang="en-US" sz="1600" dirty="0" err="1">
                <a:solidFill>
                  <a:srgbClr val="000000"/>
                </a:solidFill>
              </a:rPr>
              <a:t>svazku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petrželky</a:t>
            </a:r>
            <a:endParaRPr lang="cs-CZ" sz="1600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2 </a:t>
            </a:r>
            <a:r>
              <a:rPr lang="en-US" sz="1600" dirty="0" err="1">
                <a:solidFill>
                  <a:srgbClr val="000000"/>
                </a:solidFill>
              </a:rPr>
              <a:t>lžíce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strouhanky</a:t>
            </a:r>
            <a:endParaRPr lang="cs-CZ" sz="1600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4 </a:t>
            </a:r>
            <a:r>
              <a:rPr lang="en-US" sz="1600" dirty="0" err="1">
                <a:solidFill>
                  <a:srgbClr val="000000"/>
                </a:solidFill>
              </a:rPr>
              <a:t>lžíce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olivového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oleje</a:t>
            </a:r>
            <a:endParaRPr lang="cs-CZ" sz="1600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3 </a:t>
            </a:r>
            <a:r>
              <a:rPr lang="en-US" sz="1600" dirty="0">
                <a:solidFill>
                  <a:srgbClr val="000000"/>
                </a:solidFill>
              </a:rPr>
              <a:t>1/2 </a:t>
            </a:r>
            <a:r>
              <a:rPr lang="en-US" sz="1600" dirty="0" err="1">
                <a:solidFill>
                  <a:srgbClr val="000000"/>
                </a:solidFill>
              </a:rPr>
              <a:t>šálku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vroucí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vody</a:t>
            </a:r>
            <a:endParaRPr lang="cs-CZ" sz="1600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rgbClr val="000000"/>
                </a:solidFill>
              </a:rPr>
              <a:t>Sůl</a:t>
            </a:r>
            <a:endParaRPr lang="cs-CZ" sz="1600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rgbClr val="000000"/>
                </a:solidFill>
              </a:rPr>
              <a:t>Pepř</a:t>
            </a:r>
            <a:endParaRPr lang="el-GR" sz="1600" b="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131277" y="1696324"/>
            <a:ext cx="390340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cs-CZ" sz="1400" dirty="0" smtClean="0"/>
              <a:t> Uvařte 3 šálky vody, </a:t>
            </a:r>
            <a:r>
              <a:rPr lang="en-US" sz="1400" dirty="0" err="1" smtClean="0"/>
              <a:t>osol</a:t>
            </a:r>
            <a:r>
              <a:rPr lang="cs-CZ" sz="1400" dirty="0" err="1" smtClean="0"/>
              <a:t>te</a:t>
            </a:r>
            <a:r>
              <a:rPr lang="cs-CZ" sz="1400" dirty="0" smtClean="0"/>
              <a:t>, </a:t>
            </a:r>
            <a:r>
              <a:rPr lang="en-US" sz="1400" dirty="0" err="1" smtClean="0"/>
              <a:t>vsyp</a:t>
            </a:r>
            <a:r>
              <a:rPr lang="cs-CZ" sz="1400" dirty="0" err="1" smtClean="0"/>
              <a:t>te</a:t>
            </a:r>
            <a:r>
              <a:rPr lang="en-US" sz="1400" dirty="0" smtClean="0"/>
              <a:t> </a:t>
            </a:r>
            <a:r>
              <a:rPr lang="en-US" sz="1400" dirty="0"/>
              <a:t>2 </a:t>
            </a:r>
            <a:r>
              <a:rPr lang="cs-CZ" sz="1400" dirty="0" err="1" smtClean="0"/>
              <a:t>šálk</a:t>
            </a:r>
            <a:r>
              <a:rPr lang="en-US" sz="1400" dirty="0" smtClean="0"/>
              <a:t>y </a:t>
            </a:r>
            <a:r>
              <a:rPr lang="en-US" sz="1400" dirty="0" err="1"/>
              <a:t>ovesných</a:t>
            </a:r>
            <a:r>
              <a:rPr lang="en-US" sz="1400" dirty="0"/>
              <a:t> </a:t>
            </a:r>
            <a:r>
              <a:rPr lang="en-US" sz="1400" dirty="0" err="1"/>
              <a:t>vloček</a:t>
            </a:r>
            <a:r>
              <a:rPr lang="en-US" sz="1400" dirty="0"/>
              <a:t> a </a:t>
            </a:r>
            <a:r>
              <a:rPr lang="en-US" sz="1400" dirty="0" err="1" smtClean="0"/>
              <a:t>nech</a:t>
            </a:r>
            <a:r>
              <a:rPr lang="cs-CZ" sz="1400" dirty="0" smtClean="0"/>
              <a:t>t</a:t>
            </a:r>
            <a:r>
              <a:rPr lang="en-US" sz="1400" dirty="0" smtClean="0"/>
              <a:t>e </a:t>
            </a:r>
            <a:r>
              <a:rPr lang="en-US" sz="1400" dirty="0" err="1" smtClean="0"/>
              <a:t>na</a:t>
            </a:r>
            <a:r>
              <a:rPr lang="cs-CZ" sz="1400" dirty="0" smtClean="0"/>
              <a:t>bobtnat</a:t>
            </a:r>
            <a:r>
              <a:rPr lang="en-US" sz="1400" dirty="0" smtClean="0"/>
              <a:t>.</a:t>
            </a:r>
            <a:endParaRPr lang="cs-CZ" sz="1400" dirty="0" smtClean="0"/>
          </a:p>
          <a:p>
            <a:pPr>
              <a:buFont typeface="+mj-lt"/>
              <a:buAutoNum type="arabicPeriod"/>
            </a:pPr>
            <a:r>
              <a:rPr lang="cs-CZ" sz="1400" dirty="0"/>
              <a:t> </a:t>
            </a:r>
            <a:r>
              <a:rPr lang="en-US" sz="1400" dirty="0" err="1" smtClean="0"/>
              <a:t>Oloupejte</a:t>
            </a:r>
            <a:r>
              <a:rPr lang="en-US" sz="1400" dirty="0" smtClean="0"/>
              <a:t> </a:t>
            </a:r>
            <a:r>
              <a:rPr lang="en-US" sz="1400" dirty="0" err="1"/>
              <a:t>papriky</a:t>
            </a:r>
            <a:r>
              <a:rPr lang="en-US" sz="1400" dirty="0"/>
              <a:t> </a:t>
            </a:r>
            <a:r>
              <a:rPr lang="cs-CZ" sz="1400" dirty="0"/>
              <a:t>a</a:t>
            </a:r>
            <a:r>
              <a:rPr lang="en-US" sz="1400" dirty="0" smtClean="0"/>
              <a:t> </a:t>
            </a:r>
            <a:r>
              <a:rPr lang="en-US" sz="1400" dirty="0" err="1"/>
              <a:t>rajčata</a:t>
            </a:r>
            <a:r>
              <a:rPr lang="en-US" sz="1400" dirty="0" smtClean="0"/>
              <a:t>.</a:t>
            </a:r>
            <a:endParaRPr lang="cs-CZ" sz="1400" dirty="0" smtClean="0"/>
          </a:p>
          <a:p>
            <a:pPr>
              <a:buFont typeface="+mj-lt"/>
              <a:buAutoNum type="arabicPeriod"/>
            </a:pPr>
            <a:r>
              <a:rPr lang="cs-CZ" sz="1400" dirty="0"/>
              <a:t> </a:t>
            </a:r>
            <a:r>
              <a:rPr lang="en-US" sz="1400" dirty="0" smtClean="0"/>
              <a:t>Do </a:t>
            </a:r>
            <a:r>
              <a:rPr lang="en-US" sz="1400" dirty="0" err="1"/>
              <a:t>misky</a:t>
            </a:r>
            <a:r>
              <a:rPr lang="en-US" sz="1400" dirty="0"/>
              <a:t> </a:t>
            </a:r>
            <a:r>
              <a:rPr lang="en-US" sz="1400" dirty="0" err="1"/>
              <a:t>dejte</a:t>
            </a:r>
            <a:r>
              <a:rPr lang="en-US" sz="1400" dirty="0"/>
              <a:t> </a:t>
            </a:r>
            <a:r>
              <a:rPr lang="en-US" sz="1400" dirty="0" err="1" smtClean="0"/>
              <a:t>rajčatovou</a:t>
            </a:r>
            <a:r>
              <a:rPr lang="en-US" sz="1400" dirty="0" smtClean="0"/>
              <a:t> </a:t>
            </a:r>
            <a:r>
              <a:rPr lang="en-US" sz="1400" dirty="0" err="1" smtClean="0"/>
              <a:t>omáčk</a:t>
            </a:r>
            <a:r>
              <a:rPr lang="cs-CZ" sz="1400" dirty="0" smtClean="0"/>
              <a:t>u,</a:t>
            </a:r>
            <a:r>
              <a:rPr lang="en-US" sz="1400" dirty="0" smtClean="0"/>
              <a:t> </a:t>
            </a:r>
            <a:r>
              <a:rPr lang="en-US" sz="1400" dirty="0" err="1"/>
              <a:t>nakrájenou</a:t>
            </a:r>
            <a:r>
              <a:rPr lang="en-US" sz="1400" dirty="0"/>
              <a:t> </a:t>
            </a:r>
            <a:r>
              <a:rPr lang="en-US" sz="1400" dirty="0" err="1"/>
              <a:t>cibuli</a:t>
            </a:r>
            <a:r>
              <a:rPr lang="en-US" sz="1400" dirty="0"/>
              <a:t> a </a:t>
            </a:r>
            <a:r>
              <a:rPr lang="en-US" sz="1400" dirty="0" err="1"/>
              <a:t>mrkev</a:t>
            </a:r>
            <a:r>
              <a:rPr lang="en-US" sz="1400" dirty="0"/>
              <a:t> a </a:t>
            </a:r>
            <a:r>
              <a:rPr lang="en-US" sz="1400" dirty="0" err="1" smtClean="0"/>
              <a:t>promíchejte</a:t>
            </a:r>
            <a:r>
              <a:rPr lang="en-US" sz="1400" dirty="0" smtClean="0"/>
              <a:t>.</a:t>
            </a:r>
            <a:endParaRPr lang="cs-CZ" sz="1400" dirty="0" smtClean="0"/>
          </a:p>
          <a:p>
            <a:pPr>
              <a:buFont typeface="+mj-lt"/>
              <a:buAutoNum type="arabicPeriod"/>
            </a:pPr>
            <a:r>
              <a:rPr lang="cs-CZ" sz="1400" dirty="0"/>
              <a:t> </a:t>
            </a:r>
            <a:r>
              <a:rPr lang="en-US" sz="1400" dirty="0" smtClean="0"/>
              <a:t>Do </a:t>
            </a:r>
            <a:r>
              <a:rPr lang="en-US" sz="1400" dirty="0" err="1"/>
              <a:t>velké</a:t>
            </a:r>
            <a:r>
              <a:rPr lang="en-US" sz="1400" dirty="0"/>
              <a:t> </a:t>
            </a:r>
            <a:r>
              <a:rPr lang="en-US" sz="1400" dirty="0" err="1"/>
              <a:t>mísy</a:t>
            </a:r>
            <a:r>
              <a:rPr lang="en-US" sz="1400" dirty="0"/>
              <a:t> </a:t>
            </a:r>
            <a:r>
              <a:rPr lang="en-US" sz="1400" dirty="0" err="1"/>
              <a:t>dejte</a:t>
            </a:r>
            <a:r>
              <a:rPr lang="en-US" sz="1400" dirty="0"/>
              <a:t> </a:t>
            </a:r>
            <a:r>
              <a:rPr lang="en-US" sz="1400" dirty="0" err="1"/>
              <a:t>všechny</a:t>
            </a:r>
            <a:r>
              <a:rPr lang="en-US" sz="1400" dirty="0"/>
              <a:t> </a:t>
            </a:r>
            <a:r>
              <a:rPr lang="en-US" sz="1400" dirty="0" err="1"/>
              <a:t>ingredience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náplň</a:t>
            </a:r>
            <a:r>
              <a:rPr lang="en-US" sz="1400" dirty="0"/>
              <a:t> (</a:t>
            </a:r>
            <a:r>
              <a:rPr lang="en-US" sz="1400" dirty="0" err="1"/>
              <a:t>ovesné</a:t>
            </a:r>
            <a:r>
              <a:rPr lang="en-US" sz="1400" dirty="0"/>
              <a:t> </a:t>
            </a:r>
            <a:r>
              <a:rPr lang="en-US" sz="1400" dirty="0" err="1"/>
              <a:t>vločky</a:t>
            </a:r>
            <a:r>
              <a:rPr lang="en-US" sz="1400" dirty="0"/>
              <a:t>, </a:t>
            </a:r>
            <a:r>
              <a:rPr lang="en-US" sz="1400" dirty="0" err="1" smtClean="0"/>
              <a:t>rajčatovou</a:t>
            </a:r>
            <a:r>
              <a:rPr lang="en-US" sz="1400" dirty="0" smtClean="0"/>
              <a:t> </a:t>
            </a:r>
            <a:r>
              <a:rPr lang="en-US" sz="1400" dirty="0" err="1" smtClean="0"/>
              <a:t>omáčku</a:t>
            </a:r>
            <a:r>
              <a:rPr lang="en-US" sz="1400" dirty="0" smtClean="0"/>
              <a:t> </a:t>
            </a:r>
            <a:r>
              <a:rPr lang="en-US" sz="1400" dirty="0"/>
              <a:t>s </a:t>
            </a:r>
            <a:r>
              <a:rPr lang="en-US" sz="1400" dirty="0" err="1"/>
              <a:t>cibulí</a:t>
            </a:r>
            <a:r>
              <a:rPr lang="en-US" sz="1400" dirty="0"/>
              <a:t> a </a:t>
            </a:r>
            <a:r>
              <a:rPr lang="en-US" sz="1400" dirty="0" err="1"/>
              <a:t>mrkví</a:t>
            </a:r>
            <a:r>
              <a:rPr lang="en-US" sz="1400" dirty="0"/>
              <a:t>), </a:t>
            </a:r>
            <a:r>
              <a:rPr lang="en-US" sz="1400" dirty="0" err="1"/>
              <a:t>dochuťte</a:t>
            </a:r>
            <a:r>
              <a:rPr lang="en-US" sz="1400" dirty="0"/>
              <a:t> </a:t>
            </a:r>
            <a:r>
              <a:rPr lang="en-US" sz="1400" dirty="0" err="1"/>
              <a:t>solí</a:t>
            </a:r>
            <a:r>
              <a:rPr lang="en-US" sz="1400" dirty="0"/>
              <a:t> a </a:t>
            </a:r>
            <a:r>
              <a:rPr lang="en-US" sz="1400" dirty="0" err="1"/>
              <a:t>pepřem</a:t>
            </a:r>
            <a:r>
              <a:rPr lang="en-US" sz="1400" dirty="0"/>
              <a:t>, </a:t>
            </a:r>
            <a:r>
              <a:rPr lang="cs-CZ" sz="1400" dirty="0" smtClean="0"/>
              <a:t>přidejte</a:t>
            </a:r>
            <a:r>
              <a:rPr lang="en-US" sz="1400" dirty="0" smtClean="0"/>
              <a:t> </a:t>
            </a:r>
            <a:r>
              <a:rPr lang="en-US" sz="1400" dirty="0"/>
              <a:t>2 </a:t>
            </a:r>
            <a:r>
              <a:rPr lang="en-US" sz="1400" dirty="0" err="1"/>
              <a:t>polévkové</a:t>
            </a:r>
            <a:r>
              <a:rPr lang="en-US" sz="1400" dirty="0"/>
              <a:t> </a:t>
            </a:r>
            <a:r>
              <a:rPr lang="en-US" sz="1400" dirty="0" err="1" smtClean="0"/>
              <a:t>lžíce</a:t>
            </a:r>
            <a:r>
              <a:rPr lang="en-US" sz="1400" dirty="0" smtClean="0"/>
              <a:t> </a:t>
            </a:r>
            <a:r>
              <a:rPr lang="en-US" sz="1400" dirty="0" err="1" smtClean="0"/>
              <a:t>olivov</a:t>
            </a:r>
            <a:r>
              <a:rPr lang="cs-CZ" sz="1400" dirty="0" err="1" smtClean="0"/>
              <a:t>ého</a:t>
            </a:r>
            <a:r>
              <a:rPr lang="en-US" sz="1400" dirty="0" smtClean="0"/>
              <a:t> </a:t>
            </a:r>
            <a:r>
              <a:rPr lang="en-US" sz="1400" dirty="0" err="1" smtClean="0"/>
              <a:t>olej</a:t>
            </a:r>
            <a:r>
              <a:rPr lang="cs-CZ" sz="1400" dirty="0" smtClean="0"/>
              <a:t>e</a:t>
            </a:r>
            <a:r>
              <a:rPr lang="en-US" sz="1400" dirty="0" smtClean="0"/>
              <a:t>, </a:t>
            </a:r>
            <a:r>
              <a:rPr lang="en-US" sz="1400" dirty="0"/>
              <a:t>½ </a:t>
            </a:r>
            <a:r>
              <a:rPr lang="en-US" sz="1400" dirty="0" err="1"/>
              <a:t>svazku</a:t>
            </a:r>
            <a:r>
              <a:rPr lang="en-US" sz="1400" dirty="0"/>
              <a:t> </a:t>
            </a:r>
            <a:r>
              <a:rPr lang="cs-CZ" sz="1400" dirty="0" smtClean="0"/>
              <a:t>nasekané </a:t>
            </a:r>
            <a:r>
              <a:rPr lang="en-US" sz="1400" dirty="0" err="1" smtClean="0"/>
              <a:t>petrželky</a:t>
            </a:r>
            <a:r>
              <a:rPr lang="en-US" sz="1400" dirty="0" smtClean="0"/>
              <a:t> </a:t>
            </a:r>
            <a:r>
              <a:rPr lang="en-US" sz="1400" dirty="0"/>
              <a:t>a </a:t>
            </a:r>
            <a:r>
              <a:rPr lang="cs-CZ" sz="1400" dirty="0" smtClean="0"/>
              <a:t>důkladně promíchejte</a:t>
            </a:r>
            <a:r>
              <a:rPr lang="en-US" sz="1400" dirty="0" smtClean="0"/>
              <a:t>.</a:t>
            </a:r>
            <a:endParaRPr lang="cs-CZ" sz="1400" dirty="0" smtClean="0"/>
          </a:p>
          <a:p>
            <a:pPr>
              <a:buFont typeface="+mj-lt"/>
              <a:buAutoNum type="arabicPeriod"/>
            </a:pPr>
            <a:r>
              <a:rPr lang="cs-CZ" sz="1400" dirty="0"/>
              <a:t> </a:t>
            </a:r>
            <a:r>
              <a:rPr lang="cs-CZ" sz="1400" dirty="0" smtClean="0"/>
              <a:t>Pomocí lžíce n</a:t>
            </a:r>
            <a:r>
              <a:rPr lang="en-US" sz="1400" dirty="0" err="1" smtClean="0"/>
              <a:t>aplňte</a:t>
            </a:r>
            <a:r>
              <a:rPr lang="en-US" sz="1400" dirty="0" smtClean="0"/>
              <a:t> </a:t>
            </a:r>
            <a:r>
              <a:rPr lang="en-US" sz="1400" dirty="0" err="1"/>
              <a:t>zeleninu</a:t>
            </a:r>
            <a:r>
              <a:rPr lang="en-US" sz="1400" dirty="0"/>
              <a:t> a </a:t>
            </a:r>
            <a:r>
              <a:rPr lang="cs-CZ" sz="1400" dirty="0" smtClean="0"/>
              <a:t>zbylou náplň</a:t>
            </a:r>
            <a:r>
              <a:rPr lang="en-US" sz="1400" dirty="0" smtClean="0"/>
              <a:t> </a:t>
            </a:r>
            <a:r>
              <a:rPr lang="en-US" sz="1400" dirty="0" err="1"/>
              <a:t>rozprostřete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dno</a:t>
            </a:r>
            <a:r>
              <a:rPr lang="en-US" sz="1400" dirty="0"/>
              <a:t> </a:t>
            </a:r>
            <a:r>
              <a:rPr lang="en-US" sz="1400" dirty="0" err="1" smtClean="0"/>
              <a:t>silikonové</a:t>
            </a:r>
            <a:r>
              <a:rPr lang="cs-CZ" sz="1400" dirty="0" smtClean="0"/>
              <a:t> formy</a:t>
            </a:r>
            <a:r>
              <a:rPr lang="en-US" sz="1400" dirty="0" smtClean="0"/>
              <a:t>.</a:t>
            </a:r>
            <a:endParaRPr lang="cs-CZ" sz="1400" dirty="0" smtClean="0"/>
          </a:p>
          <a:p>
            <a:pPr>
              <a:buFont typeface="+mj-lt"/>
              <a:buAutoNum type="arabicPeriod"/>
            </a:pPr>
            <a:r>
              <a:rPr lang="cs-CZ" sz="1400" dirty="0"/>
              <a:t> </a:t>
            </a:r>
            <a:r>
              <a:rPr lang="en-US" sz="1400" dirty="0" err="1" smtClean="0"/>
              <a:t>Zalijte</a:t>
            </a:r>
            <a:r>
              <a:rPr lang="en-US" sz="1400" dirty="0" smtClean="0"/>
              <a:t> </a:t>
            </a:r>
            <a:r>
              <a:rPr lang="en-US" sz="1400" dirty="0"/>
              <a:t>½ </a:t>
            </a:r>
            <a:r>
              <a:rPr lang="en-US" sz="1400" dirty="0" err="1" smtClean="0"/>
              <a:t>šálk</a:t>
            </a:r>
            <a:r>
              <a:rPr lang="cs-CZ" sz="1400" dirty="0" err="1" smtClean="0"/>
              <a:t>em</a:t>
            </a:r>
            <a:r>
              <a:rPr lang="en-US" sz="1400" dirty="0" smtClean="0"/>
              <a:t> </a:t>
            </a:r>
            <a:r>
              <a:rPr lang="en-US" sz="1400" dirty="0" err="1"/>
              <a:t>vroucí</a:t>
            </a:r>
            <a:r>
              <a:rPr lang="en-US" sz="1400" dirty="0"/>
              <a:t> </a:t>
            </a:r>
            <a:r>
              <a:rPr lang="en-US" sz="1400" dirty="0" err="1"/>
              <a:t>vody</a:t>
            </a:r>
            <a:r>
              <a:rPr lang="en-US" sz="1400" dirty="0"/>
              <a:t> a </a:t>
            </a:r>
            <a:r>
              <a:rPr lang="en-US" sz="1400" dirty="0" err="1"/>
              <a:t>položte</a:t>
            </a:r>
            <a:r>
              <a:rPr lang="en-US" sz="1400" dirty="0"/>
              <a:t> </a:t>
            </a:r>
            <a:r>
              <a:rPr lang="cs-CZ" sz="1400" dirty="0" smtClean="0"/>
              <a:t>zeleninu</a:t>
            </a:r>
            <a:r>
              <a:rPr lang="en-US" sz="1400" dirty="0" smtClean="0"/>
              <a:t> </a:t>
            </a:r>
            <a:r>
              <a:rPr lang="en-US" sz="1400" dirty="0" err="1"/>
              <a:t>dnem</a:t>
            </a:r>
            <a:r>
              <a:rPr lang="en-US" sz="1400" dirty="0"/>
              <a:t> </a:t>
            </a:r>
            <a:r>
              <a:rPr lang="en-US" sz="1400" dirty="0" err="1" smtClean="0"/>
              <a:t>vzhůru</a:t>
            </a:r>
            <a:r>
              <a:rPr lang="en-US" sz="1400" dirty="0" smtClean="0"/>
              <a:t>.</a:t>
            </a:r>
            <a:endParaRPr lang="cs-CZ" sz="1400" dirty="0" smtClean="0"/>
          </a:p>
          <a:p>
            <a:pPr>
              <a:buFont typeface="+mj-lt"/>
              <a:buAutoNum type="arabicPeriod"/>
            </a:pPr>
            <a:r>
              <a:rPr lang="cs-CZ" sz="1400" dirty="0"/>
              <a:t> </a:t>
            </a:r>
            <a:r>
              <a:rPr lang="en-US" sz="1400" dirty="0" err="1" smtClean="0"/>
              <a:t>Přidejte</a:t>
            </a:r>
            <a:r>
              <a:rPr lang="en-US" sz="1400" dirty="0" smtClean="0"/>
              <a:t> </a:t>
            </a:r>
            <a:r>
              <a:rPr lang="en-US" sz="1400" dirty="0" err="1"/>
              <a:t>olivový</a:t>
            </a:r>
            <a:r>
              <a:rPr lang="en-US" sz="1400" dirty="0"/>
              <a:t> </a:t>
            </a:r>
            <a:r>
              <a:rPr lang="en-US" sz="1400" dirty="0" err="1"/>
              <a:t>olej</a:t>
            </a:r>
            <a:r>
              <a:rPr lang="en-US" sz="1400" dirty="0"/>
              <a:t> a </a:t>
            </a:r>
            <a:r>
              <a:rPr lang="cs-CZ" sz="1400" dirty="0" smtClean="0"/>
              <a:t>posypte povrch zeleniny </a:t>
            </a:r>
            <a:r>
              <a:rPr lang="en-US" sz="1400" dirty="0" smtClean="0"/>
              <a:t>2 </a:t>
            </a:r>
            <a:r>
              <a:rPr lang="en-US" sz="1400" dirty="0" err="1" smtClean="0"/>
              <a:t>polévkov</a:t>
            </a:r>
            <a:r>
              <a:rPr lang="cs-CZ" sz="1400" dirty="0" err="1" smtClean="0"/>
              <a:t>ými</a:t>
            </a:r>
            <a:r>
              <a:rPr lang="en-US" sz="1400" dirty="0" smtClean="0"/>
              <a:t> </a:t>
            </a:r>
            <a:r>
              <a:rPr lang="en-US" sz="1400" dirty="0" err="1" smtClean="0"/>
              <a:t>lžíce</a:t>
            </a:r>
            <a:r>
              <a:rPr lang="cs-CZ" sz="1400" dirty="0" smtClean="0"/>
              <a:t>mi </a:t>
            </a:r>
            <a:r>
              <a:rPr lang="en-US" sz="1400" dirty="0" err="1" smtClean="0"/>
              <a:t>strouhank</a:t>
            </a:r>
            <a:r>
              <a:rPr lang="cs-CZ" sz="1400" dirty="0" smtClean="0"/>
              <a:t>y</a:t>
            </a:r>
            <a:r>
              <a:rPr lang="en-US" sz="1400" dirty="0" smtClean="0"/>
              <a:t>.</a:t>
            </a:r>
            <a:endParaRPr lang="cs-CZ" sz="1400" dirty="0" smtClean="0"/>
          </a:p>
          <a:p>
            <a:pPr>
              <a:buFont typeface="+mj-lt"/>
              <a:buAutoNum type="arabicPeriod"/>
            </a:pPr>
            <a:r>
              <a:rPr lang="cs-CZ" sz="1400" dirty="0"/>
              <a:t> </a:t>
            </a:r>
            <a:r>
              <a:rPr lang="en-US" sz="1400" dirty="0" err="1" smtClean="0"/>
              <a:t>Vložte</a:t>
            </a:r>
            <a:r>
              <a:rPr lang="en-US" sz="1400" dirty="0" smtClean="0"/>
              <a:t> </a:t>
            </a:r>
            <a:r>
              <a:rPr lang="en-US" sz="1400" dirty="0" err="1"/>
              <a:t>silikonovou</a:t>
            </a:r>
            <a:r>
              <a:rPr lang="en-US" sz="1400" dirty="0"/>
              <a:t> </a:t>
            </a:r>
            <a:r>
              <a:rPr lang="cs-CZ" sz="1400" dirty="0" err="1" smtClean="0"/>
              <a:t>form</a:t>
            </a:r>
            <a:r>
              <a:rPr lang="en-US" sz="1400" dirty="0" smtClean="0"/>
              <a:t>u </a:t>
            </a:r>
            <a:r>
              <a:rPr lang="en-US" sz="1400" dirty="0"/>
              <a:t>do </a:t>
            </a:r>
            <a:r>
              <a:rPr lang="en-US" sz="1400" dirty="0" err="1"/>
              <a:t>fritézy</a:t>
            </a:r>
            <a:r>
              <a:rPr lang="en-US" sz="1400" dirty="0"/>
              <a:t> a </a:t>
            </a:r>
            <a:r>
              <a:rPr lang="en-US" sz="1400" dirty="0" err="1"/>
              <a:t>pečte</a:t>
            </a:r>
            <a:r>
              <a:rPr lang="en-US" sz="1400" dirty="0"/>
              <a:t> </a:t>
            </a:r>
            <a:r>
              <a:rPr lang="en-US" sz="1400" dirty="0" err="1"/>
              <a:t>při</a:t>
            </a:r>
            <a:r>
              <a:rPr lang="en-US" sz="1400" dirty="0"/>
              <a:t> 190 °C </a:t>
            </a:r>
            <a:r>
              <a:rPr lang="en-US" sz="1400" dirty="0" err="1"/>
              <a:t>po</a:t>
            </a:r>
            <a:r>
              <a:rPr lang="en-US" sz="1400" dirty="0"/>
              <a:t> </a:t>
            </a:r>
            <a:r>
              <a:rPr lang="en-US" sz="1400" dirty="0" err="1"/>
              <a:t>dobu</a:t>
            </a:r>
            <a:r>
              <a:rPr lang="en-US" sz="1400" dirty="0"/>
              <a:t> 30 </a:t>
            </a:r>
            <a:r>
              <a:rPr lang="en-US" sz="1400" dirty="0" err="1"/>
              <a:t>minut</a:t>
            </a:r>
            <a:r>
              <a:rPr lang="en-US" sz="1400" dirty="0"/>
              <a:t>.</a:t>
            </a:r>
            <a:endParaRPr lang="en-US" sz="1400" b="0" i="0" dirty="0">
              <a:effectLst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685389"/>
              </p:ext>
            </p:extLst>
          </p:nvPr>
        </p:nvGraphicFramePr>
        <p:xfrm>
          <a:off x="5565057" y="405933"/>
          <a:ext cx="5447072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3536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723536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kusů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20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50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9086013-2523-3C7F-84C3-C7E961032C49}"/>
              </a:ext>
            </a:extLst>
          </p:cNvPr>
          <p:cNvSpPr/>
          <p:nvPr/>
        </p:nvSpPr>
        <p:spPr>
          <a:xfrm>
            <a:off x="3710633" y="5810865"/>
            <a:ext cx="4080387" cy="6412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*</a:t>
            </a:r>
            <a:r>
              <a:rPr lang="cs-CZ" dirty="0">
                <a:solidFill>
                  <a:schemeClr val="tx1"/>
                </a:solidFill>
              </a:rPr>
              <a:t>Zdroj receptu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  <a:hlinkClick r:id="rId3"/>
              </a:rPr>
              <a:t>https</a:t>
            </a:r>
            <a:r>
              <a:rPr lang="en-US" dirty="0">
                <a:solidFill>
                  <a:schemeClr val="tx1"/>
                </a:solidFill>
                <a:hlinkClick r:id="rId3"/>
              </a:rPr>
              <a:t>://linktr.ee/cookisintheair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Εικόνα 2" descr="Εικόνα που περιέχει πιάτο, φαγητό, κουζίνα, γεμιστές πιπεριές&#10;&#10;Περιγραφή που δημιουργήθηκε αυτόματα">
            <a:extLst>
              <a:ext uri="{FF2B5EF4-FFF2-40B4-BE49-F238E27FC236}">
                <a16:creationId xmlns:a16="http://schemas.microsoft.com/office/drawing/2014/main" id="{192EA105-8A74-3F93-56A3-F8276A8B4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96" y="1342363"/>
            <a:ext cx="4276046" cy="296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94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786581" y="624065"/>
            <a:ext cx="41163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i="1" dirty="0" smtClean="0"/>
              <a:t>Hovězí masové kuličky</a:t>
            </a:r>
            <a:endParaRPr lang="en-US" sz="2800" b="1" i="1" dirty="0"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4977262" y="1927752"/>
            <a:ext cx="333099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450 </a:t>
            </a:r>
            <a:r>
              <a:rPr lang="cs-CZ" dirty="0" smtClean="0"/>
              <a:t>g mletého hovězího masa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1/2 hrnku strouhanky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1/4 hrnku </a:t>
            </a:r>
            <a:r>
              <a:rPr lang="cs-CZ" dirty="0"/>
              <a:t>čerstvě nastrouhaného </a:t>
            </a:r>
            <a:r>
              <a:rPr lang="cs-CZ" dirty="0" smtClean="0"/>
              <a:t>parmezánu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1/4 hrnku </a:t>
            </a:r>
            <a:r>
              <a:rPr lang="cs-CZ" dirty="0"/>
              <a:t>čerstvě nasekané </a:t>
            </a:r>
            <a:r>
              <a:rPr lang="cs-CZ" dirty="0" smtClean="0"/>
              <a:t>petrželky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1 </a:t>
            </a:r>
            <a:r>
              <a:rPr lang="cs-CZ" dirty="0"/>
              <a:t>velké </a:t>
            </a:r>
            <a:r>
              <a:rPr lang="cs-CZ" dirty="0" smtClean="0"/>
              <a:t>vejce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2 </a:t>
            </a:r>
            <a:r>
              <a:rPr lang="cs-CZ" dirty="0"/>
              <a:t>stroužky česneku, </a:t>
            </a:r>
            <a:r>
              <a:rPr lang="cs-CZ" dirty="0" smtClean="0"/>
              <a:t>mleté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1 </a:t>
            </a:r>
            <a:r>
              <a:rPr lang="cs-CZ" dirty="0"/>
              <a:t>lžička </a:t>
            </a:r>
            <a:r>
              <a:rPr lang="cs-CZ" dirty="0" smtClean="0"/>
              <a:t>sušeného oregana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soli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čerstvě mletý černý pepř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mtClean="0"/>
              <a:t>85 g </a:t>
            </a:r>
            <a:r>
              <a:rPr lang="cs-CZ" dirty="0" smtClean="0"/>
              <a:t>čerstvé mozzarelly nakrájené </a:t>
            </a:r>
            <a:r>
              <a:rPr lang="cs-CZ" dirty="0"/>
              <a:t>na 16 </a:t>
            </a:r>
            <a:r>
              <a:rPr lang="cs-CZ" dirty="0" smtClean="0"/>
              <a:t>kostek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 smtClean="0"/>
              <a:t>Marinara</a:t>
            </a:r>
            <a:r>
              <a:rPr lang="cs-CZ" dirty="0"/>
              <a:t>, na servírování</a:t>
            </a:r>
            <a:endParaRPr lang="en-US" b="0" i="0" dirty="0"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150942" y="1927752"/>
            <a:ext cx="390340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velké</a:t>
            </a:r>
            <a:r>
              <a:rPr lang="en-US" dirty="0"/>
              <a:t> </a:t>
            </a:r>
            <a:r>
              <a:rPr lang="en-US" dirty="0" err="1"/>
              <a:t>míse</a:t>
            </a:r>
            <a:r>
              <a:rPr lang="en-US" dirty="0"/>
              <a:t> </a:t>
            </a:r>
            <a:r>
              <a:rPr lang="en-US" dirty="0" err="1"/>
              <a:t>smíchejte</a:t>
            </a:r>
            <a:r>
              <a:rPr lang="en-US" dirty="0"/>
              <a:t> </a:t>
            </a:r>
            <a:r>
              <a:rPr lang="en-US" dirty="0" err="1"/>
              <a:t>mleté</a:t>
            </a:r>
            <a:r>
              <a:rPr lang="en-US" dirty="0"/>
              <a:t> </a:t>
            </a:r>
            <a:r>
              <a:rPr lang="en-US" dirty="0" err="1"/>
              <a:t>hovězí</a:t>
            </a:r>
            <a:r>
              <a:rPr lang="en-US" dirty="0"/>
              <a:t> </a:t>
            </a:r>
            <a:r>
              <a:rPr lang="en-US" dirty="0" err="1"/>
              <a:t>maso</a:t>
            </a:r>
            <a:r>
              <a:rPr lang="en-US" dirty="0"/>
              <a:t>, </a:t>
            </a:r>
            <a:r>
              <a:rPr lang="en-US" dirty="0" err="1"/>
              <a:t>strouhanku</a:t>
            </a:r>
            <a:r>
              <a:rPr lang="en-US" dirty="0"/>
              <a:t>, </a:t>
            </a:r>
            <a:r>
              <a:rPr lang="en-US" dirty="0" err="1"/>
              <a:t>parmezán</a:t>
            </a:r>
            <a:r>
              <a:rPr lang="en-US" dirty="0"/>
              <a:t>, </a:t>
            </a:r>
            <a:r>
              <a:rPr lang="en-US" dirty="0" err="1"/>
              <a:t>petržel</a:t>
            </a:r>
            <a:r>
              <a:rPr lang="en-US" dirty="0"/>
              <a:t>, </a:t>
            </a:r>
            <a:r>
              <a:rPr lang="en-US" dirty="0" err="1"/>
              <a:t>vejce</a:t>
            </a:r>
            <a:r>
              <a:rPr lang="en-US" dirty="0"/>
              <a:t>, </a:t>
            </a:r>
            <a:r>
              <a:rPr lang="en-US" dirty="0" err="1"/>
              <a:t>česnek</a:t>
            </a:r>
            <a:r>
              <a:rPr lang="en-US" dirty="0"/>
              <a:t> a oregano. </a:t>
            </a:r>
            <a:r>
              <a:rPr lang="en-US" dirty="0" err="1"/>
              <a:t>Dochuťte</a:t>
            </a:r>
            <a:r>
              <a:rPr lang="en-US" dirty="0"/>
              <a:t> </a:t>
            </a:r>
            <a:r>
              <a:rPr lang="en-US" dirty="0" err="1"/>
              <a:t>solí</a:t>
            </a:r>
            <a:r>
              <a:rPr lang="en-US" dirty="0"/>
              <a:t> a </a:t>
            </a:r>
            <a:r>
              <a:rPr lang="en-US" dirty="0" err="1"/>
              <a:t>pepřem</a:t>
            </a:r>
            <a:r>
              <a:rPr lang="en-US" dirty="0"/>
              <a:t>.  </a:t>
            </a:r>
            <a:r>
              <a:rPr lang="en-US" dirty="0" err="1"/>
              <a:t>Naberte</a:t>
            </a:r>
            <a:r>
              <a:rPr lang="en-US" dirty="0"/>
              <a:t> </a:t>
            </a:r>
            <a:r>
              <a:rPr lang="en-US" dirty="0" err="1"/>
              <a:t>asi</a:t>
            </a:r>
            <a:r>
              <a:rPr lang="en-US" dirty="0"/>
              <a:t> 2 </a:t>
            </a:r>
            <a:r>
              <a:rPr lang="en-US" dirty="0" err="1"/>
              <a:t>lžíce</a:t>
            </a:r>
            <a:r>
              <a:rPr lang="en-US" dirty="0"/>
              <a:t> masa a v </a:t>
            </a:r>
            <a:r>
              <a:rPr lang="en-US" dirty="0" err="1"/>
              <a:t>ruce</a:t>
            </a:r>
            <a:r>
              <a:rPr lang="en-US" dirty="0"/>
              <a:t> </a:t>
            </a:r>
            <a:r>
              <a:rPr lang="en-US" dirty="0" err="1"/>
              <a:t>zrovnejte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placičku</a:t>
            </a:r>
            <a:r>
              <a:rPr lang="en-US" dirty="0"/>
              <a:t>. </a:t>
            </a:r>
            <a:r>
              <a:rPr lang="en-US" dirty="0" err="1"/>
              <a:t>Doprostřed</a:t>
            </a:r>
            <a:r>
              <a:rPr lang="en-US" dirty="0"/>
              <a:t> </a:t>
            </a:r>
            <a:r>
              <a:rPr lang="en-US" dirty="0" err="1"/>
              <a:t>položte</a:t>
            </a:r>
            <a:r>
              <a:rPr lang="en-US" dirty="0"/>
              <a:t> </a:t>
            </a:r>
            <a:r>
              <a:rPr lang="en-US" dirty="0" err="1"/>
              <a:t>kostku</a:t>
            </a:r>
            <a:r>
              <a:rPr lang="en-US" dirty="0"/>
              <a:t> </a:t>
            </a:r>
            <a:r>
              <a:rPr lang="en-US" dirty="0" err="1"/>
              <a:t>mozzarelly</a:t>
            </a:r>
            <a:r>
              <a:rPr lang="en-US" dirty="0"/>
              <a:t> a </a:t>
            </a:r>
            <a:r>
              <a:rPr lang="en-US" dirty="0" err="1"/>
              <a:t>sevřete</a:t>
            </a:r>
            <a:r>
              <a:rPr lang="en-US" dirty="0"/>
              <a:t> </a:t>
            </a:r>
            <a:r>
              <a:rPr lang="en-US" dirty="0" err="1"/>
              <a:t>maso</a:t>
            </a:r>
            <a:r>
              <a:rPr lang="en-US" dirty="0"/>
              <a:t> </a:t>
            </a:r>
            <a:r>
              <a:rPr lang="en-US" dirty="0" err="1"/>
              <a:t>kolem</a:t>
            </a:r>
            <a:r>
              <a:rPr lang="en-US" dirty="0"/>
              <a:t> </a:t>
            </a:r>
            <a:r>
              <a:rPr lang="en-US" dirty="0" err="1"/>
              <a:t>sýra</a:t>
            </a:r>
            <a:r>
              <a:rPr lang="en-US" dirty="0"/>
              <a:t> a </a:t>
            </a:r>
            <a:r>
              <a:rPr lang="en-US" dirty="0" err="1"/>
              <a:t>srolujte</a:t>
            </a:r>
            <a:r>
              <a:rPr lang="en-US" dirty="0"/>
              <a:t> do </a:t>
            </a:r>
            <a:r>
              <a:rPr lang="en-US" dirty="0" err="1"/>
              <a:t>koule</a:t>
            </a:r>
            <a:r>
              <a:rPr lang="en-US" dirty="0"/>
              <a:t>. </a:t>
            </a:r>
            <a:r>
              <a:rPr lang="en-US" dirty="0" err="1"/>
              <a:t>Opakujte</a:t>
            </a:r>
            <a:r>
              <a:rPr lang="en-US" dirty="0"/>
              <a:t> se </a:t>
            </a:r>
            <a:r>
              <a:rPr lang="en-US" dirty="0" err="1"/>
              <a:t>zbývajícím</a:t>
            </a:r>
            <a:r>
              <a:rPr lang="en-US" dirty="0"/>
              <a:t> </a:t>
            </a:r>
            <a:r>
              <a:rPr lang="en-US" dirty="0" err="1"/>
              <a:t>masem</a:t>
            </a:r>
            <a:r>
              <a:rPr lang="en-US" dirty="0"/>
              <a:t> a </a:t>
            </a:r>
            <a:r>
              <a:rPr lang="en-US" dirty="0" err="1"/>
              <a:t>vytvořte</a:t>
            </a:r>
            <a:r>
              <a:rPr lang="en-US" dirty="0"/>
              <a:t> </a:t>
            </a:r>
            <a:r>
              <a:rPr lang="en-US" dirty="0" err="1"/>
              <a:t>celkem</a:t>
            </a:r>
            <a:r>
              <a:rPr lang="en-US" dirty="0"/>
              <a:t> 16 </a:t>
            </a:r>
            <a:r>
              <a:rPr lang="en-US" dirty="0" err="1"/>
              <a:t>masových</a:t>
            </a:r>
            <a:r>
              <a:rPr lang="en-US" dirty="0"/>
              <a:t> </a:t>
            </a:r>
            <a:r>
              <a:rPr lang="en-US" dirty="0" err="1"/>
              <a:t>kuliček</a:t>
            </a:r>
            <a:r>
              <a:rPr lang="en-US" dirty="0"/>
              <a:t>.  </a:t>
            </a:r>
            <a:r>
              <a:rPr lang="en-US" dirty="0" err="1"/>
              <a:t>Podle</a:t>
            </a:r>
            <a:r>
              <a:rPr lang="en-US" dirty="0"/>
              <a:t> </a:t>
            </a:r>
            <a:r>
              <a:rPr lang="en-US" dirty="0" err="1"/>
              <a:t>potřeby</a:t>
            </a:r>
            <a:r>
              <a:rPr lang="en-US" dirty="0"/>
              <a:t> </a:t>
            </a:r>
            <a:r>
              <a:rPr lang="en-US" dirty="0" err="1"/>
              <a:t>pracujte</a:t>
            </a:r>
            <a:r>
              <a:rPr lang="en-US" dirty="0"/>
              <a:t> v </a:t>
            </a:r>
            <a:r>
              <a:rPr lang="en-US" dirty="0" err="1"/>
              <a:t>dávkách</a:t>
            </a:r>
            <a:r>
              <a:rPr lang="en-US" dirty="0"/>
              <a:t>, </a:t>
            </a:r>
            <a:r>
              <a:rPr lang="en-US" dirty="0" err="1"/>
              <a:t>vložte</a:t>
            </a:r>
            <a:r>
              <a:rPr lang="en-US" dirty="0"/>
              <a:t> </a:t>
            </a:r>
            <a:r>
              <a:rPr lang="en-US" dirty="0" err="1"/>
              <a:t>masové</a:t>
            </a:r>
            <a:r>
              <a:rPr lang="en-US" dirty="0"/>
              <a:t> </a:t>
            </a:r>
            <a:r>
              <a:rPr lang="en-US" dirty="0" err="1"/>
              <a:t>kuličky</a:t>
            </a:r>
            <a:r>
              <a:rPr lang="en-US" dirty="0"/>
              <a:t> do </a:t>
            </a:r>
            <a:r>
              <a:rPr lang="en-US" dirty="0" err="1"/>
              <a:t>koše</a:t>
            </a:r>
            <a:r>
              <a:rPr lang="en-US" dirty="0"/>
              <a:t> </a:t>
            </a:r>
            <a:r>
              <a:rPr lang="en-US" dirty="0" err="1" smtClean="0"/>
              <a:t>horkovzdušné</a:t>
            </a:r>
            <a:r>
              <a:rPr lang="en-US" dirty="0" smtClean="0"/>
              <a:t> </a:t>
            </a:r>
            <a:r>
              <a:rPr lang="en-US" dirty="0" err="1" smtClean="0"/>
              <a:t>fritézy</a:t>
            </a:r>
            <a:r>
              <a:rPr lang="en-US" dirty="0" smtClean="0"/>
              <a:t> </a:t>
            </a:r>
            <a:r>
              <a:rPr lang="en-US" dirty="0"/>
              <a:t>a </a:t>
            </a:r>
            <a:r>
              <a:rPr lang="en-US" dirty="0" err="1"/>
              <a:t>pečte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180 °C 12 </a:t>
            </a:r>
            <a:r>
              <a:rPr lang="en-US" dirty="0" err="1"/>
              <a:t>minut</a:t>
            </a:r>
            <a:r>
              <a:rPr lang="en-US" dirty="0"/>
              <a:t>.  </a:t>
            </a:r>
            <a:r>
              <a:rPr lang="en-US" dirty="0" err="1"/>
              <a:t>Podávejte</a:t>
            </a:r>
            <a:r>
              <a:rPr lang="en-US" dirty="0"/>
              <a:t> s </a:t>
            </a:r>
            <a:r>
              <a:rPr lang="en-US" dirty="0" err="1"/>
              <a:t>ohřátou</a:t>
            </a:r>
            <a:r>
              <a:rPr lang="en-US" dirty="0"/>
              <a:t> </a:t>
            </a:r>
            <a:r>
              <a:rPr lang="en-US" dirty="0" err="1"/>
              <a:t>marinarou</a:t>
            </a:r>
            <a:r>
              <a:rPr lang="en-US" dirty="0"/>
              <a:t>.</a:t>
            </a:r>
            <a:endParaRPr lang="en-US" b="0" i="0" dirty="0">
              <a:effectLst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974073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cap="all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porce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40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4" name="Εικόνα 3" descr="Εικόνα που περιέχει φαγητό, πιάτο, πίνακας, λαχαν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9051CF87-8FC0-E2E2-32BE-B6486E0C0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81" y="1147285"/>
            <a:ext cx="4116308" cy="410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203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452283" y="565071"/>
            <a:ext cx="43879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rgbClr val="000000"/>
                </a:solidFill>
              </a:rPr>
              <a:t>Cannelloni </a:t>
            </a:r>
            <a:r>
              <a:rPr lang="cs-CZ" sz="2800" b="1" i="1" dirty="0" smtClean="0">
                <a:solidFill>
                  <a:srgbClr val="000000"/>
                </a:solidFill>
              </a:rPr>
              <a:t>se špenátem</a:t>
            </a:r>
          </a:p>
          <a:p>
            <a:pPr algn="ctr"/>
            <a:r>
              <a:rPr lang="cs-CZ" sz="2800" b="1" i="1" dirty="0" smtClean="0">
                <a:solidFill>
                  <a:srgbClr val="000000"/>
                </a:solidFill>
              </a:rPr>
              <a:t>a sýrem</a:t>
            </a:r>
            <a:endParaRPr lang="en-US" sz="28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4961970" y="1800562"/>
            <a:ext cx="282905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31313"/>
                </a:solidFill>
              </a:rPr>
              <a:t>12 </a:t>
            </a:r>
            <a:r>
              <a:rPr lang="en-US" sz="1600" dirty="0" err="1" smtClean="0">
                <a:solidFill>
                  <a:srgbClr val="131313"/>
                </a:solidFill>
              </a:rPr>
              <a:t>ks</a:t>
            </a:r>
            <a:r>
              <a:rPr lang="en-US" sz="1600" dirty="0" smtClean="0">
                <a:solidFill>
                  <a:srgbClr val="131313"/>
                </a:solidFill>
              </a:rPr>
              <a:t> </a:t>
            </a:r>
            <a:r>
              <a:rPr lang="cs-CZ" sz="1600" dirty="0">
                <a:solidFill>
                  <a:srgbClr val="131313"/>
                </a:solidFill>
              </a:rPr>
              <a:t>c</a:t>
            </a:r>
            <a:r>
              <a:rPr lang="en-US" sz="1600" dirty="0" err="1" smtClean="0">
                <a:solidFill>
                  <a:srgbClr val="131313"/>
                </a:solidFill>
              </a:rPr>
              <a:t>annelloni</a:t>
            </a:r>
            <a:endParaRPr lang="cs-CZ" sz="1600" dirty="0" smtClean="0">
              <a:solidFill>
                <a:srgbClr val="13131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131313"/>
                </a:solidFill>
              </a:rPr>
              <a:t>1/2 </a:t>
            </a:r>
            <a:r>
              <a:rPr lang="en-US" sz="1600" dirty="0" err="1">
                <a:solidFill>
                  <a:srgbClr val="131313"/>
                </a:solidFill>
              </a:rPr>
              <a:t>kila</a:t>
            </a:r>
            <a:r>
              <a:rPr lang="en-US" sz="1600" dirty="0">
                <a:solidFill>
                  <a:srgbClr val="131313"/>
                </a:solidFill>
              </a:rPr>
              <a:t> </a:t>
            </a:r>
            <a:r>
              <a:rPr lang="en-US" sz="1600" dirty="0" err="1">
                <a:solidFill>
                  <a:srgbClr val="131313"/>
                </a:solidFill>
              </a:rPr>
              <a:t>mraženého</a:t>
            </a:r>
            <a:r>
              <a:rPr lang="en-US" sz="1600" dirty="0">
                <a:solidFill>
                  <a:srgbClr val="131313"/>
                </a:solidFill>
              </a:rPr>
              <a:t> </a:t>
            </a:r>
            <a:r>
              <a:rPr lang="en-US" sz="1600" dirty="0" err="1" smtClean="0">
                <a:solidFill>
                  <a:srgbClr val="131313"/>
                </a:solidFill>
              </a:rPr>
              <a:t>špenátu</a:t>
            </a:r>
            <a:endParaRPr lang="cs-CZ" sz="1600" dirty="0" smtClean="0">
              <a:solidFill>
                <a:srgbClr val="13131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131313"/>
                </a:solidFill>
              </a:rPr>
              <a:t>200 g </a:t>
            </a:r>
            <a:r>
              <a:rPr lang="cs-CZ" sz="1600" dirty="0" smtClean="0">
                <a:solidFill>
                  <a:srgbClr val="131313"/>
                </a:solidFill>
              </a:rPr>
              <a:t>smetanového</a:t>
            </a:r>
            <a:r>
              <a:rPr lang="en-US" sz="1600" dirty="0" smtClean="0">
                <a:solidFill>
                  <a:srgbClr val="131313"/>
                </a:solidFill>
              </a:rPr>
              <a:t> </a:t>
            </a:r>
            <a:r>
              <a:rPr lang="en-US" sz="1600" dirty="0" err="1" smtClean="0">
                <a:solidFill>
                  <a:srgbClr val="131313"/>
                </a:solidFill>
              </a:rPr>
              <a:t>sýr</a:t>
            </a:r>
            <a:r>
              <a:rPr lang="cs-CZ" sz="1600" dirty="0" smtClean="0">
                <a:solidFill>
                  <a:srgbClr val="131313"/>
                </a:solidFill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131313"/>
                </a:solidFill>
              </a:rPr>
              <a:t>100 g</a:t>
            </a:r>
            <a:r>
              <a:rPr lang="cs-CZ" sz="1600" dirty="0" smtClean="0">
                <a:solidFill>
                  <a:srgbClr val="131313"/>
                </a:solidFill>
              </a:rPr>
              <a:t> s</a:t>
            </a:r>
            <a:r>
              <a:rPr lang="en-US" sz="1600" dirty="0" err="1" smtClean="0">
                <a:solidFill>
                  <a:srgbClr val="131313"/>
                </a:solidFill>
              </a:rPr>
              <a:t>ýr</a:t>
            </a:r>
            <a:r>
              <a:rPr lang="cs-CZ" sz="1600" dirty="0" smtClean="0">
                <a:solidFill>
                  <a:srgbClr val="131313"/>
                </a:solidFill>
              </a:rPr>
              <a:t>a</a:t>
            </a:r>
            <a:r>
              <a:rPr lang="en-US" sz="1600" dirty="0" smtClean="0">
                <a:solidFill>
                  <a:srgbClr val="131313"/>
                </a:solidFill>
              </a:rPr>
              <a:t> feta</a:t>
            </a:r>
            <a:endParaRPr lang="cs-CZ" sz="1600" dirty="0" smtClean="0">
              <a:solidFill>
                <a:srgbClr val="13131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131313"/>
                </a:solidFill>
              </a:rPr>
              <a:t>1 </a:t>
            </a:r>
            <a:r>
              <a:rPr lang="en-US" sz="1600" dirty="0" err="1">
                <a:solidFill>
                  <a:srgbClr val="131313"/>
                </a:solidFill>
              </a:rPr>
              <a:t>střední</a:t>
            </a:r>
            <a:r>
              <a:rPr lang="en-US" sz="1600" dirty="0">
                <a:solidFill>
                  <a:srgbClr val="131313"/>
                </a:solidFill>
              </a:rPr>
              <a:t> </a:t>
            </a:r>
            <a:r>
              <a:rPr lang="en-US" sz="1600" dirty="0" err="1" smtClean="0">
                <a:solidFill>
                  <a:srgbClr val="131313"/>
                </a:solidFill>
              </a:rPr>
              <a:t>cibule</a:t>
            </a:r>
            <a:endParaRPr lang="cs-CZ" sz="1600" dirty="0" smtClean="0">
              <a:solidFill>
                <a:srgbClr val="13131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131313"/>
                </a:solidFill>
              </a:rPr>
              <a:t>1/2 </a:t>
            </a:r>
            <a:r>
              <a:rPr lang="en-US" sz="1600" dirty="0" err="1">
                <a:solidFill>
                  <a:srgbClr val="131313"/>
                </a:solidFill>
              </a:rPr>
              <a:t>svazku</a:t>
            </a:r>
            <a:r>
              <a:rPr lang="en-US" sz="1600" dirty="0">
                <a:solidFill>
                  <a:srgbClr val="131313"/>
                </a:solidFill>
              </a:rPr>
              <a:t> </a:t>
            </a:r>
            <a:r>
              <a:rPr lang="en-US" sz="1600" dirty="0" err="1" smtClean="0">
                <a:solidFill>
                  <a:srgbClr val="131313"/>
                </a:solidFill>
              </a:rPr>
              <a:t>kopru</a:t>
            </a:r>
            <a:endParaRPr lang="cs-CZ" sz="1600" dirty="0" smtClean="0">
              <a:solidFill>
                <a:srgbClr val="13131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131313"/>
                </a:solidFill>
              </a:rPr>
              <a:t>200 </a:t>
            </a:r>
            <a:r>
              <a:rPr lang="en-US" sz="1600" dirty="0">
                <a:solidFill>
                  <a:srgbClr val="131313"/>
                </a:solidFill>
              </a:rPr>
              <a:t>ml </a:t>
            </a:r>
            <a:r>
              <a:rPr lang="en-US" sz="1600" dirty="0" err="1" smtClean="0">
                <a:solidFill>
                  <a:srgbClr val="131313"/>
                </a:solidFill>
              </a:rPr>
              <a:t>smetany</a:t>
            </a:r>
            <a:endParaRPr lang="cs-CZ" sz="1600" dirty="0" smtClean="0">
              <a:solidFill>
                <a:srgbClr val="13131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131313"/>
                </a:solidFill>
              </a:rPr>
              <a:t>3 </a:t>
            </a:r>
            <a:r>
              <a:rPr lang="en-US" sz="1600" dirty="0" err="1">
                <a:solidFill>
                  <a:srgbClr val="131313"/>
                </a:solidFill>
              </a:rPr>
              <a:t>lžíce</a:t>
            </a:r>
            <a:r>
              <a:rPr lang="en-US" sz="1600" dirty="0">
                <a:solidFill>
                  <a:srgbClr val="131313"/>
                </a:solidFill>
              </a:rPr>
              <a:t> </a:t>
            </a:r>
            <a:r>
              <a:rPr lang="en-US" sz="1600" dirty="0" err="1">
                <a:solidFill>
                  <a:srgbClr val="131313"/>
                </a:solidFill>
              </a:rPr>
              <a:t>olivového</a:t>
            </a:r>
            <a:r>
              <a:rPr lang="en-US" sz="1600" dirty="0">
                <a:solidFill>
                  <a:srgbClr val="131313"/>
                </a:solidFill>
              </a:rPr>
              <a:t> </a:t>
            </a:r>
            <a:r>
              <a:rPr lang="en-US" sz="1600" dirty="0" err="1" smtClean="0">
                <a:solidFill>
                  <a:srgbClr val="131313"/>
                </a:solidFill>
              </a:rPr>
              <a:t>oleje</a:t>
            </a:r>
            <a:endParaRPr lang="cs-CZ" sz="1600" dirty="0" smtClean="0">
              <a:solidFill>
                <a:srgbClr val="13131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131313"/>
                </a:solidFill>
              </a:rPr>
              <a:t>2-3 </a:t>
            </a:r>
            <a:r>
              <a:rPr lang="en-US" sz="1600" dirty="0" err="1" smtClean="0">
                <a:solidFill>
                  <a:srgbClr val="131313"/>
                </a:solidFill>
              </a:rPr>
              <a:t>lžíc</a:t>
            </a:r>
            <a:r>
              <a:rPr lang="cs-CZ" sz="1600" dirty="0" smtClean="0">
                <a:solidFill>
                  <a:srgbClr val="131313"/>
                </a:solidFill>
              </a:rPr>
              <a:t>e </a:t>
            </a:r>
            <a:r>
              <a:rPr lang="en-US" sz="1600" dirty="0" err="1" smtClean="0">
                <a:solidFill>
                  <a:srgbClr val="131313"/>
                </a:solidFill>
              </a:rPr>
              <a:t>strouhan</a:t>
            </a:r>
            <a:r>
              <a:rPr lang="cs-CZ" sz="1600" dirty="0" err="1" smtClean="0">
                <a:solidFill>
                  <a:srgbClr val="131313"/>
                </a:solidFill>
              </a:rPr>
              <a:t>ého</a:t>
            </a:r>
            <a:r>
              <a:rPr lang="en-US" sz="1600" dirty="0" smtClean="0">
                <a:solidFill>
                  <a:srgbClr val="131313"/>
                </a:solidFill>
              </a:rPr>
              <a:t> </a:t>
            </a:r>
            <a:r>
              <a:rPr lang="cs-CZ" sz="1600" dirty="0" smtClean="0">
                <a:solidFill>
                  <a:srgbClr val="131313"/>
                </a:solidFill>
              </a:rPr>
              <a:t>sýra </a:t>
            </a:r>
            <a:r>
              <a:rPr lang="cs-CZ" sz="1600" dirty="0">
                <a:solidFill>
                  <a:srgbClr val="131313"/>
                </a:solidFill>
              </a:rPr>
              <a:t>G</a:t>
            </a:r>
            <a:r>
              <a:rPr lang="en-US" sz="1600" dirty="0" err="1" smtClean="0">
                <a:solidFill>
                  <a:srgbClr val="131313"/>
                </a:solidFill>
              </a:rPr>
              <a:t>ruyere</a:t>
            </a:r>
            <a:endParaRPr lang="cs-CZ" sz="1600" dirty="0" smtClean="0">
              <a:solidFill>
                <a:srgbClr val="13131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rgbClr val="131313"/>
                </a:solidFill>
              </a:rPr>
              <a:t>Sůl</a:t>
            </a:r>
            <a:endParaRPr lang="cs-CZ" sz="1600" dirty="0" smtClean="0">
              <a:solidFill>
                <a:srgbClr val="13131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rgbClr val="131313"/>
                </a:solidFill>
              </a:rPr>
              <a:t>Pepř</a:t>
            </a:r>
            <a:endParaRPr lang="el-GR" sz="1600" b="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131277" y="1696324"/>
            <a:ext cx="3903407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en-US" sz="1400" dirty="0"/>
              <a:t> </a:t>
            </a:r>
            <a:r>
              <a:rPr lang="en-US" sz="1400" dirty="0" err="1"/>
              <a:t>Nakrájejte</a:t>
            </a:r>
            <a:r>
              <a:rPr lang="en-US" sz="1400" dirty="0"/>
              <a:t> </a:t>
            </a:r>
            <a:r>
              <a:rPr lang="en-US" sz="1400" dirty="0" err="1"/>
              <a:t>střední</a:t>
            </a:r>
            <a:r>
              <a:rPr lang="en-US" sz="1400" dirty="0"/>
              <a:t> </a:t>
            </a:r>
            <a:r>
              <a:rPr lang="en-US" sz="1400" dirty="0" err="1"/>
              <a:t>cibuli</a:t>
            </a:r>
            <a:r>
              <a:rPr lang="en-US" sz="1400" dirty="0"/>
              <a:t> a ½ </a:t>
            </a:r>
            <a:r>
              <a:rPr lang="en-US" sz="1400" dirty="0" err="1"/>
              <a:t>svazku</a:t>
            </a:r>
            <a:r>
              <a:rPr lang="en-US" sz="1400" dirty="0"/>
              <a:t> </a:t>
            </a:r>
            <a:r>
              <a:rPr lang="en-US" sz="1400" dirty="0" err="1"/>
              <a:t>kopru</a:t>
            </a:r>
            <a:r>
              <a:rPr lang="en-US" sz="1400" dirty="0" smtClean="0"/>
              <a:t>.</a:t>
            </a:r>
            <a:endParaRPr lang="cs-CZ" sz="1400" dirty="0" smtClean="0"/>
          </a:p>
          <a:p>
            <a:pPr>
              <a:buFont typeface="+mj-lt"/>
              <a:buAutoNum type="arabicPeriod"/>
            </a:pPr>
            <a:r>
              <a:rPr lang="cs-CZ" sz="1400" dirty="0"/>
              <a:t> </a:t>
            </a:r>
            <a:r>
              <a:rPr lang="cs-CZ" sz="1400" dirty="0" smtClean="0"/>
              <a:t>Do</a:t>
            </a:r>
            <a:r>
              <a:rPr lang="en-US" sz="1400" dirty="0" smtClean="0"/>
              <a:t> </a:t>
            </a:r>
            <a:r>
              <a:rPr lang="en-US" sz="1400" dirty="0" err="1" smtClean="0"/>
              <a:t>pánv</a:t>
            </a:r>
            <a:r>
              <a:rPr lang="cs-CZ" sz="1400" dirty="0" smtClean="0"/>
              <a:t>e</a:t>
            </a:r>
            <a:r>
              <a:rPr lang="en-US" sz="1400" dirty="0" smtClean="0"/>
              <a:t> </a:t>
            </a:r>
            <a:r>
              <a:rPr lang="en-US" sz="1400" dirty="0" err="1"/>
              <a:t>nalijte</a:t>
            </a:r>
            <a:r>
              <a:rPr lang="en-US" sz="1400" dirty="0"/>
              <a:t> 3 </a:t>
            </a:r>
            <a:r>
              <a:rPr lang="en-US" sz="1400" dirty="0" err="1"/>
              <a:t>polévkové</a:t>
            </a:r>
            <a:r>
              <a:rPr lang="en-US" sz="1400" dirty="0"/>
              <a:t> </a:t>
            </a:r>
            <a:r>
              <a:rPr lang="en-US" sz="1400" dirty="0" err="1" smtClean="0"/>
              <a:t>lžíce</a:t>
            </a:r>
            <a:r>
              <a:rPr lang="en-US" sz="1400" dirty="0" smtClean="0"/>
              <a:t> </a:t>
            </a:r>
            <a:r>
              <a:rPr lang="en-US" sz="1400" dirty="0" err="1" smtClean="0"/>
              <a:t>olivov</a:t>
            </a:r>
            <a:r>
              <a:rPr lang="cs-CZ" sz="1400" dirty="0" err="1" smtClean="0"/>
              <a:t>ého</a:t>
            </a:r>
            <a:r>
              <a:rPr lang="en-US" sz="1400" dirty="0" smtClean="0"/>
              <a:t> </a:t>
            </a:r>
            <a:r>
              <a:rPr lang="en-US" sz="1400" dirty="0" err="1" smtClean="0"/>
              <a:t>olej</a:t>
            </a:r>
            <a:r>
              <a:rPr lang="cs-CZ" sz="1400" dirty="0" smtClean="0"/>
              <a:t>e</a:t>
            </a:r>
            <a:r>
              <a:rPr lang="en-US" sz="1400" dirty="0" smtClean="0"/>
              <a:t>, </a:t>
            </a:r>
            <a:r>
              <a:rPr lang="en-US" sz="1400" dirty="0" err="1"/>
              <a:t>přidejte</a:t>
            </a:r>
            <a:r>
              <a:rPr lang="en-US" sz="1400" dirty="0"/>
              <a:t> </a:t>
            </a:r>
            <a:r>
              <a:rPr lang="en-US" sz="1400" dirty="0" err="1"/>
              <a:t>cibuli</a:t>
            </a:r>
            <a:r>
              <a:rPr lang="en-US" sz="1400" dirty="0"/>
              <a:t> a </a:t>
            </a:r>
            <a:r>
              <a:rPr lang="en-US" sz="1400" dirty="0" err="1" smtClean="0"/>
              <a:t>orestujte</a:t>
            </a:r>
            <a:r>
              <a:rPr lang="en-US" sz="1400" dirty="0" smtClean="0"/>
              <a:t>.</a:t>
            </a:r>
            <a:endParaRPr lang="cs-CZ" sz="1400" dirty="0" smtClean="0"/>
          </a:p>
          <a:p>
            <a:pPr>
              <a:buFont typeface="+mj-lt"/>
              <a:buAutoNum type="arabicPeriod"/>
            </a:pPr>
            <a:r>
              <a:rPr lang="cs-CZ" sz="1400" dirty="0"/>
              <a:t> </a:t>
            </a:r>
            <a:r>
              <a:rPr lang="cs-CZ" sz="1400" dirty="0" smtClean="0"/>
              <a:t>Přidejte</a:t>
            </a:r>
            <a:r>
              <a:rPr lang="en-US" sz="1400" dirty="0" smtClean="0"/>
              <a:t> </a:t>
            </a:r>
            <a:r>
              <a:rPr lang="en-US" sz="1400" dirty="0" err="1"/>
              <a:t>špenát</a:t>
            </a:r>
            <a:r>
              <a:rPr lang="en-US" sz="1400" dirty="0"/>
              <a:t>, </a:t>
            </a:r>
            <a:r>
              <a:rPr lang="en-US" sz="1400" dirty="0" err="1"/>
              <a:t>krátce</a:t>
            </a:r>
            <a:r>
              <a:rPr lang="en-US" sz="1400" dirty="0"/>
              <a:t> </a:t>
            </a:r>
            <a:r>
              <a:rPr lang="en-US" sz="1400" dirty="0" err="1" smtClean="0"/>
              <a:t>promíc</a:t>
            </a:r>
            <a:r>
              <a:rPr lang="cs-CZ" sz="1400" dirty="0" err="1" smtClean="0"/>
              <a:t>hejte</a:t>
            </a:r>
            <a:r>
              <a:rPr lang="en-US" sz="1400" dirty="0" smtClean="0"/>
              <a:t>, </a:t>
            </a:r>
            <a:r>
              <a:rPr lang="cs-CZ" sz="1400" dirty="0" smtClean="0"/>
              <a:t>poté </a:t>
            </a:r>
            <a:r>
              <a:rPr lang="en-US" sz="1400" dirty="0" err="1" smtClean="0"/>
              <a:t>při</a:t>
            </a:r>
            <a:r>
              <a:rPr lang="cs-CZ" sz="1400" dirty="0" smtClean="0"/>
              <a:t>dejte</a:t>
            </a:r>
            <a:r>
              <a:rPr lang="en-US" sz="1400" dirty="0" smtClean="0"/>
              <a:t> </a:t>
            </a:r>
            <a:r>
              <a:rPr lang="en-US" sz="1400" dirty="0" err="1"/>
              <a:t>kopr</a:t>
            </a:r>
            <a:r>
              <a:rPr lang="en-US" sz="1400" dirty="0"/>
              <a:t> a </a:t>
            </a:r>
            <a:r>
              <a:rPr lang="en-US" sz="1400" dirty="0" err="1" smtClean="0"/>
              <a:t>dochu</a:t>
            </a:r>
            <a:r>
              <a:rPr lang="cs-CZ" sz="1400" dirty="0" err="1" smtClean="0"/>
              <a:t>ťte</a:t>
            </a:r>
            <a:r>
              <a:rPr lang="en-US" sz="1400" dirty="0" smtClean="0"/>
              <a:t> </a:t>
            </a:r>
            <a:r>
              <a:rPr lang="en-US" sz="1400" dirty="0" err="1"/>
              <a:t>solí</a:t>
            </a:r>
            <a:r>
              <a:rPr lang="en-US" sz="1400" dirty="0"/>
              <a:t> a </a:t>
            </a:r>
            <a:r>
              <a:rPr lang="en-US" sz="1400" dirty="0" err="1" smtClean="0"/>
              <a:t>pepřem</a:t>
            </a:r>
            <a:r>
              <a:rPr lang="en-US" sz="1400" dirty="0" smtClean="0"/>
              <a:t>.</a:t>
            </a:r>
            <a:endParaRPr lang="cs-CZ" sz="1400" dirty="0" smtClean="0"/>
          </a:p>
          <a:p>
            <a:pPr>
              <a:buFont typeface="+mj-lt"/>
              <a:buAutoNum type="arabicPeriod"/>
            </a:pPr>
            <a:r>
              <a:rPr lang="cs-CZ" sz="1400" dirty="0"/>
              <a:t> </a:t>
            </a:r>
            <a:r>
              <a:rPr lang="cs-CZ" sz="1400" dirty="0" smtClean="0"/>
              <a:t>Sundejte</a:t>
            </a:r>
            <a:r>
              <a:rPr lang="en-US" sz="1400" dirty="0" smtClean="0"/>
              <a:t> </a:t>
            </a:r>
            <a:r>
              <a:rPr lang="en-US" sz="1400" dirty="0" err="1"/>
              <a:t>pánev</a:t>
            </a:r>
            <a:r>
              <a:rPr lang="en-US" sz="1400" dirty="0"/>
              <a:t> </a:t>
            </a:r>
            <a:r>
              <a:rPr lang="cs-CZ" sz="1400" dirty="0" smtClean="0"/>
              <a:t>z plamene</a:t>
            </a:r>
            <a:r>
              <a:rPr lang="en-US" sz="1400" dirty="0" smtClean="0"/>
              <a:t>, </a:t>
            </a:r>
            <a:r>
              <a:rPr lang="en-US" sz="1400" dirty="0" err="1" smtClean="0"/>
              <a:t>než</a:t>
            </a:r>
            <a:r>
              <a:rPr lang="cs-CZ" sz="1400" dirty="0" smtClean="0"/>
              <a:t> se vyvaří</a:t>
            </a:r>
            <a:r>
              <a:rPr lang="en-US" sz="1400" dirty="0" smtClean="0"/>
              <a:t> </a:t>
            </a:r>
            <a:r>
              <a:rPr lang="en-US" sz="1400" dirty="0" err="1"/>
              <a:t>veškerá</a:t>
            </a:r>
            <a:r>
              <a:rPr lang="en-US" sz="1400" dirty="0"/>
              <a:t> </a:t>
            </a:r>
            <a:r>
              <a:rPr lang="en-US" sz="1400" dirty="0" err="1" smtClean="0"/>
              <a:t>tekutina</a:t>
            </a:r>
            <a:r>
              <a:rPr lang="en-US" sz="1400" dirty="0" smtClean="0"/>
              <a:t>.</a:t>
            </a:r>
            <a:endParaRPr lang="cs-CZ" sz="1400" dirty="0" smtClean="0"/>
          </a:p>
          <a:p>
            <a:pPr>
              <a:buFont typeface="+mj-lt"/>
              <a:buAutoNum type="arabicPeriod"/>
            </a:pPr>
            <a:r>
              <a:rPr lang="cs-CZ" sz="1400" dirty="0"/>
              <a:t> </a:t>
            </a:r>
            <a:r>
              <a:rPr lang="en-US" sz="1400" dirty="0" err="1" smtClean="0"/>
              <a:t>Špenát</a:t>
            </a:r>
            <a:r>
              <a:rPr lang="en-US" sz="1400" dirty="0" smtClean="0"/>
              <a:t> </a:t>
            </a:r>
            <a:r>
              <a:rPr lang="en-US" sz="1400" dirty="0" err="1" smtClean="0"/>
              <a:t>nech</a:t>
            </a:r>
            <a:r>
              <a:rPr lang="cs-CZ" sz="1400" dirty="0" err="1" smtClean="0"/>
              <a:t>te</a:t>
            </a:r>
            <a:r>
              <a:rPr lang="en-US" sz="1400" dirty="0" smtClean="0"/>
              <a:t> </a:t>
            </a:r>
            <a:r>
              <a:rPr lang="en-US" sz="1400" dirty="0"/>
              <a:t>v </a:t>
            </a:r>
            <a:r>
              <a:rPr lang="en-US" sz="1400" dirty="0" err="1"/>
              <a:t>misce</a:t>
            </a:r>
            <a:r>
              <a:rPr lang="en-US" sz="1400" dirty="0"/>
              <a:t> 10 </a:t>
            </a:r>
            <a:r>
              <a:rPr lang="en-US" sz="1400" dirty="0" err="1"/>
              <a:t>minut</a:t>
            </a:r>
            <a:r>
              <a:rPr lang="en-US" sz="1400" dirty="0"/>
              <a:t> </a:t>
            </a:r>
            <a:r>
              <a:rPr lang="en-US" sz="1400" dirty="0" err="1"/>
              <a:t>vychladnout</a:t>
            </a:r>
            <a:r>
              <a:rPr lang="en-US" sz="1400" dirty="0"/>
              <a:t>. </a:t>
            </a:r>
            <a:r>
              <a:rPr lang="en-US" sz="1400" dirty="0" err="1"/>
              <a:t>Poté</a:t>
            </a:r>
            <a:r>
              <a:rPr lang="en-US" sz="1400" dirty="0"/>
              <a:t> </a:t>
            </a:r>
            <a:r>
              <a:rPr lang="en-US" sz="1400" dirty="0" err="1"/>
              <a:t>přidejte</a:t>
            </a:r>
            <a:r>
              <a:rPr lang="en-US" sz="1400" dirty="0"/>
              <a:t> </a:t>
            </a:r>
            <a:r>
              <a:rPr lang="en-US" sz="1400" dirty="0" err="1"/>
              <a:t>smetanový</a:t>
            </a:r>
            <a:r>
              <a:rPr lang="en-US" sz="1400" dirty="0"/>
              <a:t> </a:t>
            </a:r>
            <a:r>
              <a:rPr lang="en-US" sz="1400" dirty="0" err="1"/>
              <a:t>sýr</a:t>
            </a:r>
            <a:r>
              <a:rPr lang="en-US" sz="1400" dirty="0"/>
              <a:t> a </a:t>
            </a:r>
            <a:r>
              <a:rPr lang="en-US" sz="1400" dirty="0" err="1"/>
              <a:t>promíchejte</a:t>
            </a:r>
            <a:r>
              <a:rPr lang="en-US" sz="1400" dirty="0"/>
              <a:t>.  </a:t>
            </a:r>
            <a:endParaRPr lang="cs-CZ" sz="1400" dirty="0" smtClean="0"/>
          </a:p>
          <a:p>
            <a:pPr>
              <a:buFont typeface="+mj-lt"/>
              <a:buAutoNum type="arabicPeriod"/>
            </a:pPr>
            <a:r>
              <a:rPr lang="cs-CZ" sz="1400" dirty="0"/>
              <a:t> </a:t>
            </a:r>
            <a:r>
              <a:rPr lang="en-US" sz="1400" dirty="0" err="1" smtClean="0"/>
              <a:t>Naplňte</a:t>
            </a:r>
            <a:r>
              <a:rPr lang="en-US" sz="1400" dirty="0" smtClean="0"/>
              <a:t> </a:t>
            </a:r>
            <a:r>
              <a:rPr lang="en-US" sz="1400" dirty="0"/>
              <a:t>cannelloni, </a:t>
            </a:r>
            <a:r>
              <a:rPr lang="en-US" sz="1400" dirty="0" err="1"/>
              <a:t>zbylou</a:t>
            </a:r>
            <a:r>
              <a:rPr lang="en-US" sz="1400" dirty="0"/>
              <a:t> </a:t>
            </a:r>
            <a:r>
              <a:rPr lang="en-US" sz="1400" dirty="0" err="1"/>
              <a:t>náplň</a:t>
            </a:r>
            <a:r>
              <a:rPr lang="en-US" sz="1400" dirty="0"/>
              <a:t> </a:t>
            </a:r>
            <a:r>
              <a:rPr lang="en-US" sz="1400" dirty="0" err="1"/>
              <a:t>rozetřete</a:t>
            </a:r>
            <a:r>
              <a:rPr lang="en-US" sz="1400" dirty="0"/>
              <a:t> </a:t>
            </a:r>
            <a:r>
              <a:rPr lang="en-US" sz="1400" dirty="0" err="1" smtClean="0"/>
              <a:t>na</a:t>
            </a:r>
            <a:r>
              <a:rPr lang="cs-CZ" sz="1400" dirty="0" smtClean="0"/>
              <a:t> dno </a:t>
            </a:r>
            <a:r>
              <a:rPr lang="en-US" sz="1400" dirty="0" err="1" smtClean="0"/>
              <a:t>silikonové</a:t>
            </a:r>
            <a:r>
              <a:rPr lang="en-US" sz="1400" dirty="0" smtClean="0"/>
              <a:t> </a:t>
            </a:r>
            <a:r>
              <a:rPr lang="cs-CZ" sz="1400" dirty="0" smtClean="0"/>
              <a:t>formy</a:t>
            </a:r>
            <a:r>
              <a:rPr lang="en-US" sz="1400" dirty="0" smtClean="0"/>
              <a:t> </a:t>
            </a:r>
            <a:r>
              <a:rPr lang="en-US" sz="1400" dirty="0"/>
              <a:t>a </a:t>
            </a:r>
            <a:r>
              <a:rPr lang="en-US" sz="1400" dirty="0" err="1"/>
              <a:t>navrch</a:t>
            </a:r>
            <a:r>
              <a:rPr lang="en-US" sz="1400" dirty="0"/>
              <a:t> </a:t>
            </a:r>
            <a:r>
              <a:rPr lang="en-US" sz="1400" dirty="0" err="1"/>
              <a:t>položte</a:t>
            </a:r>
            <a:r>
              <a:rPr lang="en-US" sz="1400" dirty="0"/>
              <a:t> </a:t>
            </a:r>
            <a:r>
              <a:rPr lang="en-US" sz="1400" dirty="0" smtClean="0"/>
              <a:t>cannelloni.</a:t>
            </a:r>
            <a:endParaRPr lang="cs-CZ" sz="1400" dirty="0" smtClean="0"/>
          </a:p>
          <a:p>
            <a:pPr>
              <a:buFont typeface="+mj-lt"/>
              <a:buAutoNum type="arabicPeriod"/>
            </a:pPr>
            <a:r>
              <a:rPr lang="cs-CZ" sz="1400" dirty="0"/>
              <a:t> </a:t>
            </a:r>
            <a:r>
              <a:rPr lang="en-US" sz="1400" dirty="0" err="1" smtClean="0"/>
              <a:t>Zalij</a:t>
            </a:r>
            <a:r>
              <a:rPr lang="cs-CZ" sz="1400" dirty="0" smtClean="0"/>
              <a:t>t</a:t>
            </a:r>
            <a:r>
              <a:rPr lang="en-US" sz="1400" dirty="0" smtClean="0"/>
              <a:t>e </a:t>
            </a:r>
            <a:r>
              <a:rPr lang="en-US" sz="1400" dirty="0" err="1" smtClean="0"/>
              <a:t>smetanou</a:t>
            </a:r>
            <a:r>
              <a:rPr lang="cs-CZ" sz="1400" dirty="0"/>
              <a:t> </a:t>
            </a:r>
            <a:r>
              <a:rPr lang="cs-CZ" sz="1400" dirty="0" smtClean="0"/>
              <a:t>se </a:t>
            </a:r>
            <a:r>
              <a:rPr lang="en-US" sz="1400" dirty="0" err="1" smtClean="0"/>
              <a:t>solí</a:t>
            </a:r>
            <a:r>
              <a:rPr lang="en-US" sz="1400" dirty="0"/>
              <a:t>, </a:t>
            </a:r>
            <a:r>
              <a:rPr lang="en-US" sz="1400" dirty="0" err="1"/>
              <a:t>pepřem</a:t>
            </a:r>
            <a:r>
              <a:rPr lang="en-US" sz="1400" dirty="0"/>
              <a:t> </a:t>
            </a:r>
            <a:r>
              <a:rPr lang="en-US" sz="1400" dirty="0" smtClean="0"/>
              <a:t>a</a:t>
            </a:r>
            <a:r>
              <a:rPr lang="cs-CZ" sz="1400" dirty="0" smtClean="0"/>
              <a:t> </a:t>
            </a:r>
            <a:r>
              <a:rPr lang="en-US" sz="1400" dirty="0" err="1" smtClean="0"/>
              <a:t>nastrouhaným</a:t>
            </a:r>
            <a:r>
              <a:rPr lang="en-US" sz="1400" dirty="0" smtClean="0"/>
              <a:t> </a:t>
            </a:r>
            <a:r>
              <a:rPr lang="cs-CZ" sz="1400" dirty="0" smtClean="0"/>
              <a:t>sýrem G</a:t>
            </a:r>
            <a:r>
              <a:rPr lang="en-US" sz="1400" dirty="0" err="1" smtClean="0"/>
              <a:t>ruyer</a:t>
            </a:r>
            <a:r>
              <a:rPr lang="cs-CZ" sz="1400" dirty="0" smtClean="0"/>
              <a:t>e</a:t>
            </a:r>
            <a:r>
              <a:rPr lang="en-US" sz="1400" dirty="0" smtClean="0"/>
              <a:t>.</a:t>
            </a:r>
            <a:endParaRPr lang="cs-CZ" sz="1400" dirty="0" smtClean="0"/>
          </a:p>
          <a:p>
            <a:pPr>
              <a:buFont typeface="+mj-lt"/>
              <a:buAutoNum type="arabicPeriod"/>
            </a:pPr>
            <a:r>
              <a:rPr lang="cs-CZ" sz="1400" dirty="0"/>
              <a:t> </a:t>
            </a:r>
            <a:r>
              <a:rPr lang="en-US" sz="1400" dirty="0" err="1" smtClean="0"/>
              <a:t>Pe</a:t>
            </a:r>
            <a:r>
              <a:rPr lang="cs-CZ" sz="1400" dirty="0" smtClean="0"/>
              <a:t>čte</a:t>
            </a:r>
            <a:r>
              <a:rPr lang="en-US" sz="1400" dirty="0" smtClean="0"/>
              <a:t> </a:t>
            </a:r>
            <a:r>
              <a:rPr lang="en-US" sz="1400" dirty="0" err="1"/>
              <a:t>při</a:t>
            </a:r>
            <a:r>
              <a:rPr lang="en-US" sz="1400" dirty="0"/>
              <a:t> 180 °C </a:t>
            </a:r>
            <a:r>
              <a:rPr lang="en-US" sz="1400" dirty="0" err="1"/>
              <a:t>po</a:t>
            </a:r>
            <a:r>
              <a:rPr lang="en-US" sz="1400" dirty="0"/>
              <a:t> </a:t>
            </a:r>
            <a:r>
              <a:rPr lang="en-US" sz="1400" dirty="0" err="1"/>
              <a:t>dobu</a:t>
            </a:r>
            <a:r>
              <a:rPr lang="en-US" sz="1400" dirty="0"/>
              <a:t> 20 </a:t>
            </a:r>
            <a:r>
              <a:rPr lang="en-US" sz="1400" dirty="0" err="1"/>
              <a:t>minut</a:t>
            </a:r>
            <a:r>
              <a:rPr lang="en-US" sz="1400" dirty="0"/>
              <a:t>.</a:t>
            </a:r>
            <a:endParaRPr lang="en-US" sz="1400" b="0" i="0" dirty="0">
              <a:effectLst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7883211"/>
              </p:ext>
            </p:extLst>
          </p:nvPr>
        </p:nvGraphicFramePr>
        <p:xfrm>
          <a:off x="5565057" y="405933"/>
          <a:ext cx="5447072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3536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723536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12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kusů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20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40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9086013-2523-3C7F-84C3-C7E961032C49}"/>
              </a:ext>
            </a:extLst>
          </p:cNvPr>
          <p:cNvSpPr/>
          <p:nvPr/>
        </p:nvSpPr>
        <p:spPr>
          <a:xfrm>
            <a:off x="3710633" y="5810865"/>
            <a:ext cx="4080387" cy="6412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*</a:t>
            </a:r>
            <a:r>
              <a:rPr lang="cs-CZ" dirty="0">
                <a:solidFill>
                  <a:schemeClr val="tx1"/>
                </a:solidFill>
              </a:rPr>
              <a:t>Zdroj receptu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hlinkClick r:id="rId3"/>
              </a:rPr>
              <a:t>https://linktr.ee/cookisintheair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Εικόνα 3" descr="Εικόνα που περιέχει φαγητό, φαστ φουντ, πίτσα, πιάτο&#10;&#10;Περιγραφή που δημιουργήθηκε αυτόματα">
            <a:extLst>
              <a:ext uri="{FF2B5EF4-FFF2-40B4-BE49-F238E27FC236}">
                <a16:creationId xmlns:a16="http://schemas.microsoft.com/office/drawing/2014/main" id="{7777C6D9-0BF0-2D07-1C08-D8CBBA03D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83" y="1519178"/>
            <a:ext cx="4258473" cy="295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551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375AFA-EBA6-1730-C06D-4A8FCA814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630"/>
            <a:ext cx="10515600" cy="1325563"/>
          </a:xfrm>
        </p:spPr>
        <p:txBody>
          <a:bodyPr/>
          <a:lstStyle/>
          <a:p>
            <a:pPr algn="ctr"/>
            <a:r>
              <a:rPr lang="cs-CZ" b="1" dirty="0" smtClean="0"/>
              <a:t>Sladké pochoutky</a:t>
            </a:r>
            <a:endParaRPr lang="el-GR" b="1" dirty="0"/>
          </a:p>
        </p:txBody>
      </p:sp>
      <p:pic>
        <p:nvPicPr>
          <p:cNvPr id="4" name="Εικόνα 3" descr="Εικόνα που περιέχει πιάτο, κέικ, φαγητό, εσωτερ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B528EC2A-024B-D886-DDC2-9F3BC7150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682" y="2171257"/>
            <a:ext cx="5754636" cy="398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062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678426" y="624065"/>
            <a:ext cx="44835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343434"/>
                </a:solidFill>
              </a:rPr>
              <a:t>Čokoládové</a:t>
            </a:r>
            <a:r>
              <a:rPr lang="en-US" sz="2800" b="1" i="1" dirty="0">
                <a:solidFill>
                  <a:srgbClr val="343434"/>
                </a:solidFill>
              </a:rPr>
              <a:t> </a:t>
            </a:r>
            <a:r>
              <a:rPr lang="cs-CZ" sz="2800" b="1" i="1" dirty="0" err="1" smtClean="0">
                <a:solidFill>
                  <a:srgbClr val="343434"/>
                </a:solidFill>
              </a:rPr>
              <a:t>cookies</a:t>
            </a:r>
            <a:endParaRPr lang="cs-CZ" sz="2800" b="1" i="1" dirty="0" smtClean="0">
              <a:solidFill>
                <a:srgbClr val="343434"/>
              </a:solidFill>
            </a:endParaRPr>
          </a:p>
          <a:p>
            <a:pPr algn="ctr"/>
            <a:r>
              <a:rPr lang="en-US" sz="2800" b="1" i="1" dirty="0" smtClean="0">
                <a:solidFill>
                  <a:srgbClr val="343434"/>
                </a:solidFill>
              </a:rPr>
              <a:t>s </a:t>
            </a:r>
            <a:r>
              <a:rPr lang="en-US" sz="2800" b="1" i="1" dirty="0" err="1">
                <a:solidFill>
                  <a:srgbClr val="343434"/>
                </a:solidFill>
              </a:rPr>
              <a:t>arašídovým</a:t>
            </a:r>
            <a:r>
              <a:rPr lang="en-US" sz="2800" b="1" i="1" dirty="0">
                <a:solidFill>
                  <a:srgbClr val="343434"/>
                </a:solidFill>
              </a:rPr>
              <a:t> </a:t>
            </a:r>
            <a:r>
              <a:rPr lang="en-US" sz="2800" b="1" i="1" dirty="0" err="1">
                <a:solidFill>
                  <a:srgbClr val="343434"/>
                </a:solidFill>
              </a:rPr>
              <a:t>máslem</a:t>
            </a:r>
            <a:endParaRPr lang="en-US" sz="28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5061339" y="1927752"/>
            <a:ext cx="308960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 </a:t>
            </a:r>
            <a:r>
              <a:rPr lang="en-US" dirty="0" err="1"/>
              <a:t>velké</a:t>
            </a:r>
            <a:r>
              <a:rPr lang="en-US" dirty="0"/>
              <a:t> </a:t>
            </a:r>
            <a:r>
              <a:rPr lang="en-US" dirty="0" err="1" smtClean="0"/>
              <a:t>vejce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 </a:t>
            </a:r>
            <a:r>
              <a:rPr lang="en-US" dirty="0" err="1" smtClean="0"/>
              <a:t>hrnek</a:t>
            </a:r>
            <a:r>
              <a:rPr lang="en-US" dirty="0" smtClean="0"/>
              <a:t> </a:t>
            </a:r>
            <a:r>
              <a:rPr lang="en-US" dirty="0" err="1"/>
              <a:t>krémového</a:t>
            </a:r>
            <a:r>
              <a:rPr lang="en-US" dirty="0"/>
              <a:t> </a:t>
            </a:r>
            <a:r>
              <a:rPr lang="en-US" dirty="0" err="1"/>
              <a:t>arašídového</a:t>
            </a:r>
            <a:r>
              <a:rPr lang="en-US" dirty="0"/>
              <a:t> </a:t>
            </a:r>
            <a:r>
              <a:rPr lang="en-US" dirty="0" err="1" smtClean="0"/>
              <a:t>másla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1/3 </a:t>
            </a:r>
            <a:r>
              <a:rPr lang="en-US" dirty="0" err="1" smtClean="0"/>
              <a:t>hrnku</a:t>
            </a:r>
            <a:r>
              <a:rPr lang="en-US" dirty="0" smtClean="0"/>
              <a:t> </a:t>
            </a:r>
            <a:r>
              <a:rPr lang="en-US" dirty="0" err="1"/>
              <a:t>světle</a:t>
            </a:r>
            <a:r>
              <a:rPr lang="en-US" dirty="0"/>
              <a:t> </a:t>
            </a:r>
            <a:r>
              <a:rPr lang="en-US" dirty="0" err="1"/>
              <a:t>hnědého</a:t>
            </a:r>
            <a:r>
              <a:rPr lang="en-US" dirty="0"/>
              <a:t> </a:t>
            </a:r>
            <a:r>
              <a:rPr lang="en-US" dirty="0" err="1" smtClean="0"/>
              <a:t>cukru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 </a:t>
            </a:r>
            <a:r>
              <a:rPr lang="en-US" dirty="0" err="1"/>
              <a:t>lžička</a:t>
            </a:r>
            <a:r>
              <a:rPr lang="en-US" dirty="0"/>
              <a:t> </a:t>
            </a:r>
            <a:r>
              <a:rPr lang="en-US" dirty="0" err="1" smtClean="0"/>
              <a:t>vanilkov</a:t>
            </a:r>
            <a:r>
              <a:rPr lang="cs-CZ" dirty="0" err="1" smtClean="0"/>
              <a:t>ého</a:t>
            </a:r>
            <a:r>
              <a:rPr lang="en-US" dirty="0" smtClean="0"/>
              <a:t> extra</a:t>
            </a:r>
            <a:r>
              <a:rPr lang="cs-CZ" dirty="0" err="1" smtClean="0"/>
              <a:t>ktu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1/2 </a:t>
            </a:r>
            <a:r>
              <a:rPr lang="en-US" dirty="0" err="1" smtClean="0"/>
              <a:t>lžičky</a:t>
            </a:r>
            <a:r>
              <a:rPr lang="cs-CZ" dirty="0" smtClean="0"/>
              <a:t> jedlé sody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Špetka</a:t>
            </a:r>
            <a:r>
              <a:rPr lang="en-US" dirty="0" smtClean="0"/>
              <a:t> soli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1/3 </a:t>
            </a:r>
            <a:r>
              <a:rPr lang="en-US" dirty="0" err="1" smtClean="0"/>
              <a:t>hrnku</a:t>
            </a:r>
            <a:r>
              <a:rPr lang="en-US" dirty="0" smtClean="0"/>
              <a:t> </a:t>
            </a:r>
            <a:r>
              <a:rPr lang="en-US" dirty="0" err="1"/>
              <a:t>polosladkých</a:t>
            </a:r>
            <a:r>
              <a:rPr lang="en-US" dirty="0"/>
              <a:t> </a:t>
            </a:r>
            <a:r>
              <a:rPr lang="en-US" dirty="0" err="1"/>
              <a:t>čokoládových</a:t>
            </a:r>
            <a:r>
              <a:rPr lang="en-US" dirty="0"/>
              <a:t> </a:t>
            </a:r>
            <a:r>
              <a:rPr lang="en-US" dirty="0" err="1"/>
              <a:t>lupínků</a:t>
            </a:r>
            <a:endParaRPr lang="en-US" b="0" i="0" dirty="0"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013290" y="1927752"/>
            <a:ext cx="4178710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en-US" sz="1600" dirty="0"/>
              <a:t> </a:t>
            </a:r>
            <a:r>
              <a:rPr lang="en-US" sz="1600" dirty="0" smtClean="0"/>
              <a:t>V m</a:t>
            </a:r>
            <a:r>
              <a:rPr lang="cs-CZ" sz="1600" dirty="0" err="1" smtClean="0"/>
              <a:t>íse</a:t>
            </a:r>
            <a:r>
              <a:rPr lang="en-US" sz="1600" dirty="0" smtClean="0"/>
              <a:t> </a:t>
            </a:r>
            <a:r>
              <a:rPr lang="cs-CZ" sz="1600" dirty="0" smtClean="0"/>
              <a:t>na</a:t>
            </a:r>
            <a:r>
              <a:rPr lang="en-US" sz="1600" dirty="0" err="1" smtClean="0"/>
              <a:t>šlehejte</a:t>
            </a:r>
            <a:r>
              <a:rPr lang="en-US" sz="1600" dirty="0" smtClean="0"/>
              <a:t> </a:t>
            </a:r>
            <a:r>
              <a:rPr lang="en-US" sz="1600" dirty="0" err="1"/>
              <a:t>vejce</a:t>
            </a:r>
            <a:r>
              <a:rPr lang="en-US" sz="1600" dirty="0"/>
              <a:t>, </a:t>
            </a:r>
            <a:r>
              <a:rPr lang="cs-CZ" sz="1600" dirty="0"/>
              <a:t>p</a:t>
            </a:r>
            <a:r>
              <a:rPr lang="en-US" sz="1600" dirty="0" err="1" smtClean="0"/>
              <a:t>řidejte</a:t>
            </a:r>
            <a:r>
              <a:rPr lang="en-US" sz="1600" dirty="0" smtClean="0"/>
              <a:t> </a:t>
            </a:r>
            <a:r>
              <a:rPr lang="en-US" sz="1600" dirty="0" err="1"/>
              <a:t>arašídové</a:t>
            </a:r>
            <a:r>
              <a:rPr lang="en-US" sz="1600" dirty="0"/>
              <a:t> </a:t>
            </a:r>
            <a:r>
              <a:rPr lang="en-US" sz="1600" dirty="0" err="1"/>
              <a:t>máslo</a:t>
            </a:r>
            <a:r>
              <a:rPr lang="en-US" sz="1600" dirty="0"/>
              <a:t>, </a:t>
            </a:r>
            <a:r>
              <a:rPr lang="en-US" sz="1600" dirty="0" err="1"/>
              <a:t>hnědý</a:t>
            </a:r>
            <a:r>
              <a:rPr lang="en-US" sz="1600" dirty="0"/>
              <a:t> </a:t>
            </a:r>
            <a:r>
              <a:rPr lang="en-US" sz="1600" dirty="0" err="1"/>
              <a:t>cukr</a:t>
            </a:r>
            <a:r>
              <a:rPr lang="en-US" sz="1600" dirty="0"/>
              <a:t>, </a:t>
            </a:r>
            <a:r>
              <a:rPr lang="en-US" sz="1600" dirty="0" err="1" smtClean="0"/>
              <a:t>vanilk</a:t>
            </a:r>
            <a:r>
              <a:rPr lang="cs-CZ" sz="1600" dirty="0" err="1" smtClean="0"/>
              <a:t>ový</a:t>
            </a:r>
            <a:r>
              <a:rPr lang="cs-CZ" sz="1600" dirty="0" smtClean="0"/>
              <a:t> extrakt</a:t>
            </a:r>
            <a:r>
              <a:rPr lang="en-US" sz="1600" dirty="0" smtClean="0"/>
              <a:t>, </a:t>
            </a:r>
            <a:r>
              <a:rPr lang="en-US" sz="1600" dirty="0" err="1"/>
              <a:t>jedlou</a:t>
            </a:r>
            <a:r>
              <a:rPr lang="en-US" sz="1600" dirty="0"/>
              <a:t> </a:t>
            </a:r>
            <a:r>
              <a:rPr lang="en-US" sz="1600" dirty="0" err="1"/>
              <a:t>sodu</a:t>
            </a:r>
            <a:r>
              <a:rPr lang="en-US" sz="1600" dirty="0"/>
              <a:t> a </a:t>
            </a:r>
            <a:r>
              <a:rPr lang="en-US" sz="1600" dirty="0" smtClean="0"/>
              <a:t>s</a:t>
            </a:r>
            <a:r>
              <a:rPr lang="cs-CZ" sz="1600" dirty="0" smtClean="0"/>
              <a:t>ů</a:t>
            </a:r>
            <a:r>
              <a:rPr lang="en-US" sz="1600" dirty="0" smtClean="0"/>
              <a:t>l. </a:t>
            </a:r>
            <a:r>
              <a:rPr lang="en-US" sz="1600" dirty="0" err="1"/>
              <a:t>Míchejte</a:t>
            </a:r>
            <a:r>
              <a:rPr lang="en-US" sz="1600" dirty="0"/>
              <a:t>, </a:t>
            </a:r>
            <a:r>
              <a:rPr lang="en-US" sz="1600" dirty="0" err="1"/>
              <a:t>dokud</a:t>
            </a:r>
            <a:r>
              <a:rPr lang="en-US" sz="1600" dirty="0"/>
              <a:t> se </a:t>
            </a:r>
            <a:r>
              <a:rPr lang="en-US" sz="1600" dirty="0" err="1"/>
              <a:t>směs</a:t>
            </a:r>
            <a:r>
              <a:rPr lang="en-US" sz="1600" dirty="0"/>
              <a:t> </a:t>
            </a:r>
            <a:r>
              <a:rPr lang="en-US" sz="1600" dirty="0" err="1"/>
              <a:t>nespojí</a:t>
            </a:r>
            <a:r>
              <a:rPr lang="en-US" sz="1600" dirty="0"/>
              <a:t> </a:t>
            </a:r>
            <a:r>
              <a:rPr lang="cs-CZ" sz="1600" dirty="0"/>
              <a:t>a</a:t>
            </a:r>
            <a:r>
              <a:rPr lang="en-US" sz="1600" dirty="0" smtClean="0"/>
              <a:t> </a:t>
            </a:r>
            <a:r>
              <a:rPr lang="en-US" sz="1600" dirty="0" err="1"/>
              <a:t>trochu</a:t>
            </a:r>
            <a:r>
              <a:rPr lang="en-US" sz="1600" dirty="0"/>
              <a:t> </a:t>
            </a:r>
            <a:r>
              <a:rPr lang="cs-CZ" sz="1600" dirty="0" smtClean="0"/>
              <a:t>ne</a:t>
            </a:r>
            <a:r>
              <a:rPr lang="en-US" sz="1600" dirty="0" err="1" smtClean="0"/>
              <a:t>zhoustne</a:t>
            </a:r>
            <a:r>
              <a:rPr lang="en-US" sz="1600" dirty="0"/>
              <a:t>, </a:t>
            </a:r>
            <a:r>
              <a:rPr lang="en-US" sz="1600" dirty="0" err="1"/>
              <a:t>asi</a:t>
            </a:r>
            <a:r>
              <a:rPr lang="en-US" sz="1600" dirty="0"/>
              <a:t> 15 </a:t>
            </a:r>
            <a:r>
              <a:rPr lang="cs-CZ" sz="1600" dirty="0" smtClean="0"/>
              <a:t>vteřin</a:t>
            </a:r>
            <a:r>
              <a:rPr lang="en-US" sz="1600" dirty="0" smtClean="0"/>
              <a:t>. </a:t>
            </a:r>
            <a:r>
              <a:rPr lang="cs-CZ" sz="1600" dirty="0"/>
              <a:t>V</a:t>
            </a:r>
            <a:r>
              <a:rPr lang="cs-CZ" sz="1600" dirty="0" smtClean="0"/>
              <a:t>míchejte čokoládové lupínky</a:t>
            </a:r>
            <a:r>
              <a:rPr lang="en-US" sz="1600" dirty="0" smtClean="0"/>
              <a:t>.</a:t>
            </a:r>
            <a:endParaRPr lang="cs-CZ" sz="1600" dirty="0" smtClean="0"/>
          </a:p>
          <a:p>
            <a:pPr>
              <a:buFont typeface="+mj-lt"/>
              <a:buAutoNum type="arabicPeriod"/>
            </a:pPr>
            <a:r>
              <a:rPr lang="cs-CZ" sz="1600" dirty="0"/>
              <a:t> </a:t>
            </a:r>
            <a:r>
              <a:rPr lang="en-US" sz="1600" dirty="0" err="1" smtClean="0"/>
              <a:t>Těsto</a:t>
            </a:r>
            <a:r>
              <a:rPr lang="en-US" sz="1600" dirty="0" smtClean="0"/>
              <a:t> </a:t>
            </a:r>
            <a:r>
              <a:rPr lang="en-US" sz="1600" dirty="0" err="1" smtClean="0"/>
              <a:t>roz</a:t>
            </a:r>
            <a:r>
              <a:rPr lang="cs-CZ" sz="1600" dirty="0" smtClean="0"/>
              <a:t>dělte</a:t>
            </a:r>
            <a:r>
              <a:rPr lang="en-US" sz="1600" dirty="0" smtClean="0"/>
              <a:t> </a:t>
            </a:r>
            <a:r>
              <a:rPr lang="cs-CZ" sz="1600" dirty="0" smtClean="0"/>
              <a:t>na </a:t>
            </a:r>
            <a:r>
              <a:rPr lang="en-US" sz="1600" dirty="0" err="1" smtClean="0"/>
              <a:t>kuličky</a:t>
            </a:r>
            <a:r>
              <a:rPr lang="en-US" sz="1600" dirty="0" smtClean="0"/>
              <a:t> </a:t>
            </a:r>
            <a:r>
              <a:rPr lang="en-US" sz="1600" dirty="0"/>
              <a:t>(</a:t>
            </a:r>
            <a:r>
              <a:rPr lang="en-US" sz="1600" dirty="0" err="1"/>
              <a:t>asi</a:t>
            </a:r>
            <a:r>
              <a:rPr lang="en-US" sz="1600" dirty="0"/>
              <a:t> 1 </a:t>
            </a:r>
            <a:r>
              <a:rPr lang="en-US" sz="1600" dirty="0" err="1"/>
              <a:t>zarovnanou</a:t>
            </a:r>
            <a:r>
              <a:rPr lang="en-US" sz="1600" dirty="0"/>
              <a:t> </a:t>
            </a:r>
            <a:r>
              <a:rPr lang="en-US" sz="1600" dirty="0" err="1"/>
              <a:t>polévkovou</a:t>
            </a:r>
            <a:r>
              <a:rPr lang="en-US" sz="1600" dirty="0"/>
              <a:t> </a:t>
            </a:r>
            <a:r>
              <a:rPr lang="en-US" sz="1600" dirty="0" err="1" smtClean="0"/>
              <a:t>lžíci</a:t>
            </a:r>
            <a:r>
              <a:rPr lang="cs-CZ" sz="1600" dirty="0" smtClean="0"/>
              <a:t> těsta na jednu kuličku</a:t>
            </a:r>
            <a:r>
              <a:rPr lang="en-US" sz="1600" dirty="0" smtClean="0"/>
              <a:t>). </a:t>
            </a:r>
            <a:r>
              <a:rPr lang="en-US" sz="1600" dirty="0" err="1"/>
              <a:t>Každou</a:t>
            </a:r>
            <a:r>
              <a:rPr lang="en-US" sz="1600" dirty="0"/>
              <a:t> </a:t>
            </a:r>
            <a:r>
              <a:rPr lang="en-US" sz="1600" dirty="0" err="1"/>
              <a:t>kuličku</a:t>
            </a:r>
            <a:r>
              <a:rPr lang="en-US" sz="1600" dirty="0"/>
              <a:t> </a:t>
            </a:r>
            <a:r>
              <a:rPr lang="cs-CZ" sz="1600" dirty="0" smtClean="0"/>
              <a:t>pak </a:t>
            </a:r>
            <a:r>
              <a:rPr lang="en-US" sz="1600" dirty="0" err="1" smtClean="0"/>
              <a:t>zplošt</a:t>
            </a:r>
            <a:r>
              <a:rPr lang="cs-CZ" sz="1600" dirty="0" err="1" smtClean="0"/>
              <a:t>ěte</a:t>
            </a:r>
            <a:r>
              <a:rPr lang="en-US" sz="1600" dirty="0" smtClean="0"/>
              <a:t> </a:t>
            </a:r>
            <a:r>
              <a:rPr lang="cs-CZ" sz="1600" dirty="0" smtClean="0"/>
              <a:t>do tvaru sušenky</a:t>
            </a:r>
            <a:r>
              <a:rPr lang="en-US" sz="1600" dirty="0" smtClean="0"/>
              <a:t>.</a:t>
            </a:r>
            <a:endParaRPr lang="cs-CZ" sz="1600" dirty="0" smtClean="0"/>
          </a:p>
          <a:p>
            <a:pPr>
              <a:buFont typeface="+mj-lt"/>
              <a:buAutoNum type="arabicPeriod"/>
            </a:pPr>
            <a:r>
              <a:rPr lang="cs-CZ" sz="1600" dirty="0"/>
              <a:t> </a:t>
            </a:r>
            <a:r>
              <a:rPr lang="en-US" sz="1600" dirty="0" err="1" smtClean="0"/>
              <a:t>Fritovací</a:t>
            </a:r>
            <a:r>
              <a:rPr lang="en-US" sz="1600" dirty="0" smtClean="0"/>
              <a:t> </a:t>
            </a:r>
            <a:r>
              <a:rPr lang="cs-CZ" sz="1600" dirty="0" smtClean="0"/>
              <a:t>rošt</a:t>
            </a:r>
            <a:r>
              <a:rPr lang="en-US" sz="1600" dirty="0" smtClean="0"/>
              <a:t> </a:t>
            </a:r>
            <a:r>
              <a:rPr lang="en-US" sz="1600" dirty="0" err="1"/>
              <a:t>vyložte</a:t>
            </a:r>
            <a:r>
              <a:rPr lang="en-US" sz="1600" dirty="0"/>
              <a:t> </a:t>
            </a:r>
            <a:r>
              <a:rPr lang="cs-CZ" sz="1600" dirty="0" smtClean="0"/>
              <a:t>pečicí </a:t>
            </a:r>
            <a:r>
              <a:rPr lang="en-US" sz="1600" dirty="0" err="1" smtClean="0"/>
              <a:t>fólií</a:t>
            </a:r>
            <a:r>
              <a:rPr lang="en-US" sz="1600" dirty="0" smtClean="0"/>
              <a:t> </a:t>
            </a:r>
            <a:r>
              <a:rPr lang="en-US" sz="1600" dirty="0"/>
              <a:t>a </a:t>
            </a:r>
            <a:r>
              <a:rPr lang="cs-CZ" sz="1600" dirty="0" smtClean="0"/>
              <a:t>po stranách ponechte</a:t>
            </a:r>
            <a:r>
              <a:rPr lang="en-US" sz="1600" dirty="0" smtClean="0"/>
              <a:t> </a:t>
            </a:r>
            <a:r>
              <a:rPr lang="en-US" sz="1600" dirty="0" err="1"/>
              <a:t>přesah</a:t>
            </a:r>
            <a:r>
              <a:rPr lang="en-US" sz="1600" dirty="0"/>
              <a:t>. </a:t>
            </a:r>
            <a:r>
              <a:rPr lang="en-US" sz="1600" dirty="0" err="1"/>
              <a:t>Umístěte</a:t>
            </a:r>
            <a:r>
              <a:rPr lang="en-US" sz="1600" dirty="0"/>
              <a:t> </a:t>
            </a:r>
            <a:r>
              <a:rPr lang="en-US" sz="1600" dirty="0" err="1"/>
              <a:t>sušenky</a:t>
            </a:r>
            <a:r>
              <a:rPr lang="en-US" sz="1600" dirty="0"/>
              <a:t> </a:t>
            </a:r>
            <a:r>
              <a:rPr lang="cs-CZ" sz="1600" dirty="0" smtClean="0"/>
              <a:t>na rošt</a:t>
            </a:r>
            <a:r>
              <a:rPr lang="en-US" sz="1600" dirty="0" smtClean="0"/>
              <a:t> </a:t>
            </a: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err="1"/>
              <a:t>vzdálenosti</a:t>
            </a:r>
            <a:r>
              <a:rPr lang="en-US" sz="1600" dirty="0"/>
              <a:t> </a:t>
            </a:r>
            <a:r>
              <a:rPr lang="en-US" sz="1600" dirty="0" err="1"/>
              <a:t>asi</a:t>
            </a:r>
            <a:r>
              <a:rPr lang="en-US" sz="1600" dirty="0"/>
              <a:t> </a:t>
            </a:r>
            <a:r>
              <a:rPr lang="en-US" sz="1600" dirty="0" smtClean="0"/>
              <a:t>1</a:t>
            </a:r>
            <a:r>
              <a:rPr lang="cs-CZ" sz="1600" dirty="0" smtClean="0"/>
              <a:t>,5</a:t>
            </a:r>
            <a:r>
              <a:rPr lang="en-US" sz="1600" dirty="0" smtClean="0"/>
              <a:t> </a:t>
            </a:r>
            <a:r>
              <a:rPr lang="cs-CZ" sz="1600" dirty="0" smtClean="0"/>
              <a:t>cm </a:t>
            </a:r>
            <a:r>
              <a:rPr lang="en-US" sz="1600" dirty="0" smtClean="0"/>
              <a:t>od </a:t>
            </a:r>
            <a:r>
              <a:rPr lang="en-US" sz="1600" dirty="0" err="1"/>
              <a:t>sebe</a:t>
            </a:r>
            <a:r>
              <a:rPr lang="en-US" sz="1600" dirty="0"/>
              <a:t>. </a:t>
            </a:r>
            <a:r>
              <a:rPr lang="cs-CZ" sz="1600" dirty="0" smtClean="0"/>
              <a:t>Peč</a:t>
            </a:r>
            <a:r>
              <a:rPr lang="en-US" sz="1600" dirty="0" err="1" smtClean="0"/>
              <a:t>te</a:t>
            </a:r>
            <a:r>
              <a:rPr lang="en-US" sz="1600" dirty="0" smtClean="0"/>
              <a:t> </a:t>
            </a:r>
            <a:r>
              <a:rPr lang="en-US" sz="1600" dirty="0" err="1"/>
              <a:t>při</a:t>
            </a:r>
            <a:r>
              <a:rPr lang="en-US" sz="1600" dirty="0"/>
              <a:t> 170 °C </a:t>
            </a:r>
            <a:r>
              <a:rPr lang="en-US" sz="1600" dirty="0" smtClean="0"/>
              <a:t>do </a:t>
            </a:r>
            <a:r>
              <a:rPr lang="en-US" sz="1600" dirty="0" err="1"/>
              <a:t>zhnědnutí</a:t>
            </a:r>
            <a:r>
              <a:rPr lang="en-US" sz="1600" dirty="0"/>
              <a:t>, </a:t>
            </a:r>
            <a:r>
              <a:rPr lang="cs-CZ" sz="1600" dirty="0" smtClean="0"/>
              <a:t>asi </a:t>
            </a:r>
            <a:r>
              <a:rPr lang="en-US" sz="1600" dirty="0" smtClean="0"/>
              <a:t>5 </a:t>
            </a:r>
            <a:r>
              <a:rPr lang="en-US" sz="1600" dirty="0" err="1"/>
              <a:t>až</a:t>
            </a:r>
            <a:r>
              <a:rPr lang="en-US" sz="1600" dirty="0"/>
              <a:t> 7 </a:t>
            </a:r>
            <a:r>
              <a:rPr lang="en-US" sz="1600" dirty="0" err="1"/>
              <a:t>minut</a:t>
            </a:r>
            <a:r>
              <a:rPr lang="en-US" sz="1600" dirty="0"/>
              <a:t>. </a:t>
            </a:r>
            <a:r>
              <a:rPr lang="en-US" sz="1600" dirty="0" err="1" smtClean="0"/>
              <a:t>Opatrně</a:t>
            </a:r>
            <a:r>
              <a:rPr lang="cs-CZ" sz="1600" dirty="0"/>
              <a:t> </a:t>
            </a:r>
            <a:r>
              <a:rPr lang="cs-CZ" sz="1600" dirty="0" smtClean="0"/>
              <a:t>vyjměte</a:t>
            </a:r>
            <a:r>
              <a:rPr lang="en-US" sz="1600" dirty="0" smtClean="0"/>
              <a:t> </a:t>
            </a:r>
            <a:r>
              <a:rPr lang="en-US" sz="1600" dirty="0" err="1"/>
              <a:t>fólii</a:t>
            </a:r>
            <a:r>
              <a:rPr lang="en-US" sz="1600" dirty="0"/>
              <a:t> se </a:t>
            </a:r>
            <a:r>
              <a:rPr lang="en-US" sz="1600" dirty="0" err="1"/>
              <a:t>sušenkami</a:t>
            </a:r>
            <a:r>
              <a:rPr lang="en-US" sz="1600" dirty="0"/>
              <a:t> </a:t>
            </a:r>
            <a:r>
              <a:rPr lang="en-US" sz="1600" dirty="0" smtClean="0"/>
              <a:t>z </a:t>
            </a:r>
            <a:r>
              <a:rPr lang="en-US" sz="1600" dirty="0" err="1" smtClean="0"/>
              <a:t>fritézy</a:t>
            </a:r>
            <a:r>
              <a:rPr lang="cs-CZ" sz="1600" dirty="0" smtClean="0"/>
              <a:t>,</a:t>
            </a:r>
            <a:r>
              <a:rPr lang="en-US" sz="1600" dirty="0" smtClean="0"/>
              <a:t> </a:t>
            </a:r>
            <a:r>
              <a:rPr lang="cs-CZ" sz="1600" dirty="0" err="1" smtClean="0"/>
              <a:t>p</a:t>
            </a:r>
            <a:r>
              <a:rPr lang="en-US" sz="1600" dirty="0" err="1" smtClean="0"/>
              <a:t>řesuňte</a:t>
            </a:r>
            <a:r>
              <a:rPr lang="en-US" sz="1600" dirty="0" smtClean="0"/>
              <a:t> </a:t>
            </a:r>
            <a:r>
              <a:rPr lang="cs-CZ" sz="1600" dirty="0" smtClean="0"/>
              <a:t>ji </a:t>
            </a:r>
            <a:r>
              <a:rPr lang="en-US" sz="1600" dirty="0" err="1" smtClean="0"/>
              <a:t>na</a:t>
            </a:r>
            <a:r>
              <a:rPr lang="en-US" sz="1600" dirty="0" smtClean="0"/>
              <a:t> </a:t>
            </a:r>
            <a:r>
              <a:rPr lang="en-US" sz="1600" dirty="0" err="1"/>
              <a:t>mřížku</a:t>
            </a:r>
            <a:r>
              <a:rPr lang="en-US" sz="1600" dirty="0"/>
              <a:t> a </a:t>
            </a:r>
            <a:r>
              <a:rPr lang="en-US" sz="1600" dirty="0" err="1"/>
              <a:t>nechte</a:t>
            </a:r>
            <a:r>
              <a:rPr lang="en-US" sz="1600" dirty="0"/>
              <a:t> </a:t>
            </a:r>
            <a:r>
              <a:rPr lang="en-US" sz="1600" dirty="0" err="1" smtClean="0"/>
              <a:t>vychladnout</a:t>
            </a:r>
            <a:r>
              <a:rPr lang="en-US" sz="1600" dirty="0" smtClean="0"/>
              <a:t>, </a:t>
            </a:r>
            <a:r>
              <a:rPr lang="en-US" sz="1600" dirty="0" err="1"/>
              <a:t>dokud</a:t>
            </a:r>
            <a:r>
              <a:rPr lang="en-US" sz="1600" dirty="0"/>
              <a:t> </a:t>
            </a:r>
            <a:r>
              <a:rPr lang="en-US" sz="1600" dirty="0" err="1"/>
              <a:t>sušenky</a:t>
            </a:r>
            <a:r>
              <a:rPr lang="en-US" sz="1600" dirty="0"/>
              <a:t> </a:t>
            </a:r>
            <a:r>
              <a:rPr lang="en-US" sz="1600" dirty="0" err="1"/>
              <a:t>neztuhnou</a:t>
            </a:r>
            <a:r>
              <a:rPr lang="en-US" sz="1600" dirty="0"/>
              <a:t>, </a:t>
            </a:r>
            <a:r>
              <a:rPr lang="en-US" sz="1600" dirty="0" err="1"/>
              <a:t>asi</a:t>
            </a:r>
            <a:r>
              <a:rPr lang="en-US" sz="1600" dirty="0"/>
              <a:t> 5 </a:t>
            </a:r>
            <a:r>
              <a:rPr lang="en-US" sz="1600" dirty="0" err="1"/>
              <a:t>minut</a:t>
            </a:r>
            <a:r>
              <a:rPr lang="en-US" sz="1600" dirty="0" smtClean="0"/>
              <a:t>.</a:t>
            </a:r>
            <a:r>
              <a:rPr lang="cs-CZ" sz="1600" dirty="0" smtClean="0"/>
              <a:t> </a:t>
            </a:r>
            <a:r>
              <a:rPr lang="en-US" sz="1600" dirty="0" err="1" smtClean="0"/>
              <a:t>Pomocí</a:t>
            </a:r>
            <a:r>
              <a:rPr lang="en-US" sz="1600" dirty="0" smtClean="0"/>
              <a:t> </a:t>
            </a:r>
            <a:r>
              <a:rPr lang="en-US" sz="1600" dirty="0" err="1"/>
              <a:t>tenké</a:t>
            </a:r>
            <a:r>
              <a:rPr lang="en-US" sz="1600" dirty="0"/>
              <a:t> </a:t>
            </a:r>
            <a:r>
              <a:rPr lang="en-US" sz="1600" dirty="0" err="1"/>
              <a:t>stěrky</a:t>
            </a:r>
            <a:r>
              <a:rPr lang="en-US" sz="1600" dirty="0"/>
              <a:t> </a:t>
            </a:r>
            <a:r>
              <a:rPr lang="cs-CZ" sz="1600" dirty="0" smtClean="0"/>
              <a:t>poté </a:t>
            </a:r>
            <a:r>
              <a:rPr lang="en-US" sz="1600" dirty="0" err="1" smtClean="0"/>
              <a:t>přendejte</a:t>
            </a:r>
            <a:r>
              <a:rPr lang="en-US" sz="1600" dirty="0" smtClean="0"/>
              <a:t> </a:t>
            </a:r>
            <a:r>
              <a:rPr lang="en-US" sz="1600" dirty="0" err="1"/>
              <a:t>sušenky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mřížku</a:t>
            </a:r>
            <a:r>
              <a:rPr lang="en-US" sz="1600" dirty="0"/>
              <a:t> a </a:t>
            </a:r>
            <a:r>
              <a:rPr lang="en-US" sz="1600" dirty="0" err="1"/>
              <a:t>nechte</a:t>
            </a:r>
            <a:r>
              <a:rPr lang="en-US" sz="1600" dirty="0"/>
              <a:t> </a:t>
            </a:r>
            <a:r>
              <a:rPr lang="en-US" sz="1600" dirty="0" err="1"/>
              <a:t>úplně</a:t>
            </a:r>
            <a:r>
              <a:rPr lang="en-US" sz="1600" dirty="0"/>
              <a:t> </a:t>
            </a:r>
            <a:r>
              <a:rPr lang="en-US" sz="1600" dirty="0" err="1"/>
              <a:t>vychladnout</a:t>
            </a:r>
            <a:r>
              <a:rPr lang="en-US" sz="1600" dirty="0"/>
              <a:t>.</a:t>
            </a:r>
            <a:endParaRPr lang="en-US" sz="1600" b="0" i="0" dirty="0">
              <a:effectLst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8948178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lang="en-US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ks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30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4" name="Εικόνα 3" descr="Εικόνα που περιέχει ντόνατ, κουτί, ανάμικτο, διαφορετικός&#10;&#10;Περιγραφή που δημιουργήθηκε αυτόματα">
            <a:extLst>
              <a:ext uri="{FF2B5EF4-FFF2-40B4-BE49-F238E27FC236}">
                <a16:creationId xmlns:a16="http://schemas.microsoft.com/office/drawing/2014/main" id="{3DE66D17-4BAA-0036-A96F-2DDC3FADE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26" y="1650752"/>
            <a:ext cx="4382913" cy="311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387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786581" y="624065"/>
            <a:ext cx="43394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800" b="1" i="1" dirty="0" smtClean="0">
                <a:solidFill>
                  <a:srgbClr val="000000"/>
                </a:solidFill>
                <a:effectLst/>
              </a:rPr>
              <a:t>Banánové muffiny</a:t>
            </a:r>
          </a:p>
          <a:p>
            <a:pPr algn="l"/>
            <a:r>
              <a:rPr lang="cs-CZ" sz="2800" b="1" i="1" dirty="0" smtClean="0">
                <a:solidFill>
                  <a:srgbClr val="000000"/>
                </a:solidFill>
                <a:effectLst/>
              </a:rPr>
              <a:t>s borůvkami</a:t>
            </a:r>
            <a:endParaRPr lang="en-US" sz="28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5230761" y="1927753"/>
            <a:ext cx="324004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3/4 </a:t>
            </a:r>
            <a:r>
              <a:rPr lang="en-US" dirty="0" err="1" smtClean="0"/>
              <a:t>hrnku</a:t>
            </a:r>
            <a:r>
              <a:rPr lang="en-US" dirty="0" smtClean="0"/>
              <a:t> </a:t>
            </a:r>
            <a:r>
              <a:rPr lang="en-US" dirty="0" err="1" smtClean="0"/>
              <a:t>mouky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3/4 </a:t>
            </a:r>
            <a:r>
              <a:rPr lang="en-US" dirty="0" err="1" smtClean="0"/>
              <a:t>hrnku</a:t>
            </a:r>
            <a:r>
              <a:rPr lang="en-US" dirty="0" smtClean="0"/>
              <a:t> </a:t>
            </a:r>
            <a:r>
              <a:rPr lang="en-US" dirty="0" err="1"/>
              <a:t>celozrnné</a:t>
            </a:r>
            <a:r>
              <a:rPr lang="en-US" dirty="0"/>
              <a:t> </a:t>
            </a:r>
            <a:r>
              <a:rPr lang="en-US" dirty="0" err="1" smtClean="0"/>
              <a:t>mouky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 </a:t>
            </a:r>
            <a:r>
              <a:rPr lang="en-US" dirty="0" err="1"/>
              <a:t>lžička</a:t>
            </a:r>
            <a:r>
              <a:rPr lang="en-US" dirty="0"/>
              <a:t> </a:t>
            </a:r>
            <a:r>
              <a:rPr lang="en-US" dirty="0" err="1" smtClean="0"/>
              <a:t>prášk</a:t>
            </a:r>
            <a:r>
              <a:rPr lang="cs-CZ" dirty="0" smtClean="0"/>
              <a:t>u</a:t>
            </a:r>
            <a:r>
              <a:rPr lang="en-US" dirty="0" smtClean="0"/>
              <a:t> </a:t>
            </a:r>
            <a:r>
              <a:rPr lang="cs-CZ" dirty="0" smtClean="0"/>
              <a:t>do pečiva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 </a:t>
            </a:r>
            <a:r>
              <a:rPr lang="en-US" dirty="0" err="1"/>
              <a:t>lžička</a:t>
            </a:r>
            <a:r>
              <a:rPr lang="en-US" dirty="0"/>
              <a:t> </a:t>
            </a:r>
            <a:r>
              <a:rPr lang="cs-CZ" dirty="0" smtClean="0"/>
              <a:t>jedlé sody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1/4 </a:t>
            </a:r>
            <a:r>
              <a:rPr lang="en-US" dirty="0" err="1"/>
              <a:t>lžičky</a:t>
            </a:r>
            <a:r>
              <a:rPr lang="en-US" dirty="0"/>
              <a:t> </a:t>
            </a:r>
            <a:r>
              <a:rPr lang="en-US" dirty="0" smtClean="0"/>
              <a:t>soli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 </a:t>
            </a:r>
            <a:r>
              <a:rPr lang="en-US" dirty="0" err="1"/>
              <a:t>velké</a:t>
            </a:r>
            <a:r>
              <a:rPr lang="en-US" dirty="0"/>
              <a:t> </a:t>
            </a:r>
            <a:r>
              <a:rPr lang="en-US" dirty="0" err="1"/>
              <a:t>přezrálé</a:t>
            </a:r>
            <a:r>
              <a:rPr lang="en-US" dirty="0"/>
              <a:t> </a:t>
            </a:r>
            <a:r>
              <a:rPr lang="en-US" dirty="0" err="1" smtClean="0"/>
              <a:t>banány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</a:t>
            </a:r>
            <a:r>
              <a:rPr lang="en-US" dirty="0"/>
              <a:t> </a:t>
            </a:r>
            <a:r>
              <a:rPr lang="en-US" dirty="0" err="1"/>
              <a:t>velké</a:t>
            </a:r>
            <a:r>
              <a:rPr lang="en-US" dirty="0"/>
              <a:t> </a:t>
            </a:r>
            <a:r>
              <a:rPr lang="en-US" dirty="0" err="1" smtClean="0"/>
              <a:t>vejce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3/4 </a:t>
            </a:r>
            <a:r>
              <a:rPr lang="en-US" dirty="0" err="1" smtClean="0"/>
              <a:t>hrnku</a:t>
            </a:r>
            <a:r>
              <a:rPr lang="en-US" dirty="0" smtClean="0"/>
              <a:t> </a:t>
            </a:r>
            <a:r>
              <a:rPr lang="en-US" dirty="0" err="1"/>
              <a:t>světle</a:t>
            </a:r>
            <a:r>
              <a:rPr lang="en-US" dirty="0"/>
              <a:t> </a:t>
            </a:r>
            <a:r>
              <a:rPr lang="en-US" dirty="0" err="1"/>
              <a:t>hnědého</a:t>
            </a:r>
            <a:r>
              <a:rPr lang="en-US" dirty="0"/>
              <a:t> </a:t>
            </a:r>
            <a:r>
              <a:rPr lang="en-US" dirty="0" err="1" smtClean="0"/>
              <a:t>cukru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1/3 </a:t>
            </a:r>
            <a:r>
              <a:rPr lang="en-US" dirty="0" err="1" smtClean="0"/>
              <a:t>hrnku</a:t>
            </a:r>
            <a:r>
              <a:rPr lang="en-US" dirty="0" smtClean="0"/>
              <a:t> </a:t>
            </a:r>
            <a:r>
              <a:rPr lang="en-US" dirty="0" err="1"/>
              <a:t>rostlinného</a:t>
            </a:r>
            <a:r>
              <a:rPr lang="en-US" dirty="0"/>
              <a:t> </a:t>
            </a:r>
            <a:r>
              <a:rPr lang="en-US" dirty="0" err="1" smtClean="0"/>
              <a:t>oleje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1/4 </a:t>
            </a:r>
            <a:r>
              <a:rPr lang="en-US" dirty="0" err="1" smtClean="0"/>
              <a:t>hrnku</a:t>
            </a:r>
            <a:r>
              <a:rPr lang="en-US" dirty="0" smtClean="0"/>
              <a:t> </a:t>
            </a:r>
            <a:r>
              <a:rPr lang="en-US" dirty="0" err="1"/>
              <a:t>zakysané</a:t>
            </a:r>
            <a:r>
              <a:rPr lang="en-US" dirty="0"/>
              <a:t> </a:t>
            </a:r>
            <a:r>
              <a:rPr lang="en-US" dirty="0" err="1" smtClean="0"/>
              <a:t>smetany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 </a:t>
            </a:r>
            <a:r>
              <a:rPr lang="en-US" dirty="0" err="1" smtClean="0"/>
              <a:t>lžička</a:t>
            </a:r>
            <a:r>
              <a:rPr lang="en-US" dirty="0" smtClean="0"/>
              <a:t> </a:t>
            </a:r>
            <a:r>
              <a:rPr lang="en-US" dirty="0" err="1" smtClean="0"/>
              <a:t>vanilkov</a:t>
            </a:r>
            <a:r>
              <a:rPr lang="cs-CZ" dirty="0" err="1" smtClean="0"/>
              <a:t>ého</a:t>
            </a:r>
            <a:r>
              <a:rPr lang="en-US" dirty="0" smtClean="0"/>
              <a:t> extra</a:t>
            </a:r>
            <a:r>
              <a:rPr lang="cs-CZ" dirty="0" err="1" smtClean="0"/>
              <a:t>ktu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 </a:t>
            </a:r>
            <a:r>
              <a:rPr lang="en-US" dirty="0" err="1" smtClean="0"/>
              <a:t>hrnek</a:t>
            </a:r>
            <a:r>
              <a:rPr lang="en-US" dirty="0" smtClean="0"/>
              <a:t> </a:t>
            </a:r>
            <a:r>
              <a:rPr lang="en-US" dirty="0" err="1"/>
              <a:t>čerstvých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mražených</a:t>
            </a:r>
            <a:r>
              <a:rPr lang="en-US" dirty="0"/>
              <a:t> </a:t>
            </a:r>
            <a:r>
              <a:rPr lang="en-US" dirty="0" err="1"/>
              <a:t>borůvek</a:t>
            </a:r>
            <a:r>
              <a:rPr lang="en-US" dirty="0"/>
              <a:t> (</a:t>
            </a:r>
            <a:r>
              <a:rPr lang="en-US" dirty="0" err="1"/>
              <a:t>nerozmražených</a:t>
            </a:r>
            <a:r>
              <a:rPr lang="en-US" dirty="0"/>
              <a:t>, </a:t>
            </a:r>
            <a:r>
              <a:rPr lang="en-US" dirty="0" err="1"/>
              <a:t>pokud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zmrazené</a:t>
            </a:r>
            <a:r>
              <a:rPr lang="en-US" dirty="0" smtClean="0"/>
              <a:t>)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14 </a:t>
            </a:r>
            <a:r>
              <a:rPr lang="en-US" dirty="0" err="1"/>
              <a:t>banánových</a:t>
            </a:r>
            <a:r>
              <a:rPr lang="en-US" dirty="0"/>
              <a:t> </a:t>
            </a:r>
            <a:r>
              <a:rPr lang="en-US" dirty="0" err="1"/>
              <a:t>lupínků</a:t>
            </a:r>
            <a:endParaRPr lang="en-US" b="0" i="0" dirty="0"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470804" y="1927752"/>
            <a:ext cx="3330996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cs-CZ" sz="1400" dirty="0" smtClean="0"/>
              <a:t> V </a:t>
            </a:r>
            <a:r>
              <a:rPr lang="cs-CZ" sz="1400" dirty="0"/>
              <a:t>míse </a:t>
            </a:r>
            <a:r>
              <a:rPr lang="cs-CZ" sz="1400" dirty="0" smtClean="0"/>
              <a:t>smíchejte </a:t>
            </a:r>
            <a:r>
              <a:rPr lang="cs-CZ" sz="1400" dirty="0"/>
              <a:t>mouku, celozrnnou mouku, prášek do pečiva, jedlou sodu a </a:t>
            </a:r>
            <a:r>
              <a:rPr lang="cs-CZ" sz="1400" dirty="0" smtClean="0"/>
              <a:t>sůl.</a:t>
            </a:r>
          </a:p>
          <a:p>
            <a:pPr>
              <a:buFont typeface="+mj-lt"/>
              <a:buAutoNum type="arabicPeriod"/>
            </a:pPr>
            <a:r>
              <a:rPr lang="cs-CZ" sz="1400" dirty="0"/>
              <a:t> </a:t>
            </a:r>
            <a:r>
              <a:rPr lang="cs-CZ" sz="1400" dirty="0" smtClean="0"/>
              <a:t>Ve </a:t>
            </a:r>
            <a:r>
              <a:rPr lang="cs-CZ" sz="1400" dirty="0"/>
              <a:t>velké </a:t>
            </a:r>
            <a:r>
              <a:rPr lang="cs-CZ" sz="1400" dirty="0" smtClean="0"/>
              <a:t>míse </a:t>
            </a:r>
            <a:r>
              <a:rPr lang="cs-CZ" sz="1400" dirty="0"/>
              <a:t>rozmačkejte </a:t>
            </a:r>
            <a:r>
              <a:rPr lang="cs-CZ" sz="1400" dirty="0" smtClean="0"/>
              <a:t>vidličkou banány, přidejte </a:t>
            </a:r>
            <a:r>
              <a:rPr lang="cs-CZ" sz="1400" dirty="0"/>
              <a:t>vejce, hnědý cukr, olej, zakysanou smetanu a </a:t>
            </a:r>
            <a:r>
              <a:rPr lang="cs-CZ" sz="1400" dirty="0" smtClean="0"/>
              <a:t>vanilkový extrakt </a:t>
            </a:r>
            <a:r>
              <a:rPr lang="cs-CZ" sz="1400" dirty="0"/>
              <a:t>a </a:t>
            </a:r>
            <a:r>
              <a:rPr lang="cs-CZ" sz="1400" dirty="0" smtClean="0"/>
              <a:t>promíchejte.</a:t>
            </a:r>
          </a:p>
          <a:p>
            <a:pPr>
              <a:buFont typeface="+mj-lt"/>
              <a:buAutoNum type="arabicPeriod"/>
            </a:pPr>
            <a:r>
              <a:rPr lang="cs-CZ" sz="1400" dirty="0"/>
              <a:t> </a:t>
            </a:r>
            <a:r>
              <a:rPr lang="cs-CZ" sz="1400" dirty="0" smtClean="0"/>
              <a:t>Přidejte </a:t>
            </a:r>
            <a:r>
              <a:rPr lang="cs-CZ" sz="1400" dirty="0"/>
              <a:t>suché přísady k mokrým přísadám a míchejte, dokud se </a:t>
            </a:r>
            <a:r>
              <a:rPr lang="cs-CZ" sz="1400" dirty="0" smtClean="0"/>
              <a:t>směs nespojí</a:t>
            </a:r>
            <a:r>
              <a:rPr lang="cs-CZ" sz="1400" dirty="0"/>
              <a:t>. </a:t>
            </a:r>
            <a:r>
              <a:rPr lang="cs-CZ" sz="1400" dirty="0" smtClean="0"/>
              <a:t>Vmíchejte borůvky.</a:t>
            </a:r>
          </a:p>
          <a:p>
            <a:pPr>
              <a:buFont typeface="+mj-lt"/>
              <a:buAutoNum type="arabicPeriod"/>
            </a:pPr>
            <a:r>
              <a:rPr lang="cs-CZ" sz="1400" dirty="0"/>
              <a:t> </a:t>
            </a:r>
            <a:r>
              <a:rPr lang="cs-CZ" sz="1400" dirty="0" smtClean="0"/>
              <a:t>Naberte </a:t>
            </a:r>
            <a:r>
              <a:rPr lang="cs-CZ" sz="1400" dirty="0"/>
              <a:t>těsto pomocí 1/3 hrnku odměrky do 14 silikonových </a:t>
            </a:r>
            <a:r>
              <a:rPr lang="cs-CZ" sz="1400" dirty="0" smtClean="0"/>
              <a:t>forem </a:t>
            </a:r>
            <a:r>
              <a:rPr lang="cs-CZ" sz="1400" dirty="0"/>
              <a:t>na muffiny. Navrch dejte 1 banánový </a:t>
            </a:r>
            <a:r>
              <a:rPr lang="cs-CZ" sz="1400" dirty="0" smtClean="0"/>
              <a:t>lupínek.</a:t>
            </a:r>
          </a:p>
          <a:p>
            <a:pPr>
              <a:buFont typeface="+mj-lt"/>
              <a:buAutoNum type="arabicPeriod"/>
            </a:pPr>
            <a:r>
              <a:rPr lang="cs-CZ" sz="1400" dirty="0"/>
              <a:t> </a:t>
            </a:r>
            <a:r>
              <a:rPr lang="cs-CZ" sz="1400" dirty="0" smtClean="0"/>
              <a:t>Do fritovací nádoby </a:t>
            </a:r>
            <a:r>
              <a:rPr lang="cs-CZ" sz="1400" dirty="0"/>
              <a:t>naskládejte naplněné </a:t>
            </a:r>
            <a:r>
              <a:rPr lang="cs-CZ" sz="1400" dirty="0" smtClean="0"/>
              <a:t>formy </a:t>
            </a:r>
            <a:r>
              <a:rPr lang="cs-CZ" sz="1400" dirty="0"/>
              <a:t>na muffiny ve vzdálenosti asi </a:t>
            </a:r>
            <a:r>
              <a:rPr lang="cs-CZ" sz="1400" dirty="0" smtClean="0"/>
              <a:t>1,5 cm </a:t>
            </a:r>
            <a:r>
              <a:rPr lang="cs-CZ" sz="1400" dirty="0"/>
              <a:t>od sebe. </a:t>
            </a:r>
            <a:r>
              <a:rPr lang="cs-CZ" sz="1400" dirty="0" smtClean="0"/>
              <a:t>Pečte </a:t>
            </a:r>
            <a:r>
              <a:rPr lang="cs-CZ" sz="1400" dirty="0"/>
              <a:t>při 160 °C 7 minut. </a:t>
            </a:r>
            <a:r>
              <a:rPr lang="cs-CZ" sz="1400" dirty="0" smtClean="0"/>
              <a:t>Vršky zakryjte </a:t>
            </a:r>
            <a:r>
              <a:rPr lang="cs-CZ" sz="1400" dirty="0"/>
              <a:t>alobalem, </a:t>
            </a:r>
            <a:r>
              <a:rPr lang="cs-CZ" sz="1400" dirty="0" smtClean="0"/>
              <a:t>aby nezhnědly příliš brzy, a </a:t>
            </a:r>
            <a:r>
              <a:rPr lang="cs-CZ" sz="1400" dirty="0"/>
              <a:t>pokračujte </a:t>
            </a:r>
            <a:r>
              <a:rPr lang="cs-CZ" sz="1400" dirty="0" smtClean="0"/>
              <a:t>v pečení</a:t>
            </a:r>
            <a:r>
              <a:rPr lang="cs-CZ" sz="1400" dirty="0"/>
              <a:t>, dokud se </a:t>
            </a:r>
            <a:r>
              <a:rPr lang="cs-CZ" sz="1400" dirty="0" smtClean="0"/>
              <a:t>muffiny nenafouknou </a:t>
            </a:r>
            <a:r>
              <a:rPr lang="cs-CZ" sz="1400" dirty="0"/>
              <a:t>a </a:t>
            </a:r>
            <a:r>
              <a:rPr lang="cs-CZ" sz="1400" dirty="0" smtClean="0"/>
              <a:t>po zapíchnutí špejle na ní neulpívá těsto.</a:t>
            </a:r>
          </a:p>
          <a:p>
            <a:pPr>
              <a:buFont typeface="+mj-lt"/>
              <a:buAutoNum type="arabicPeriod"/>
            </a:pPr>
            <a:r>
              <a:rPr lang="cs-CZ" sz="1400" dirty="0"/>
              <a:t> </a:t>
            </a:r>
            <a:r>
              <a:rPr lang="cs-CZ" sz="1400" dirty="0" smtClean="0"/>
              <a:t>Hotové muffiny </a:t>
            </a:r>
            <a:r>
              <a:rPr lang="cs-CZ" sz="1400" dirty="0"/>
              <a:t>přendejte na mřížku a nechte vychladnout.</a:t>
            </a:r>
            <a:endParaRPr lang="en-US" sz="1400" b="0" i="0" dirty="0">
              <a:effectLst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923091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r>
                        <a:rPr lang="en-US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ks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40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4" name="Εικόνα 3" descr="Εικόνα που περιέχει φαγητό, αρκετά&#10;&#10;Περιγραφή που δημιουργήθηκε αυτόματα">
            <a:extLst>
              <a:ext uri="{FF2B5EF4-FFF2-40B4-BE49-F238E27FC236}">
                <a16:creationId xmlns:a16="http://schemas.microsoft.com/office/drawing/2014/main" id="{064DB6BF-C20E-0555-A833-222E4B283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85" y="1503212"/>
            <a:ext cx="4640430" cy="331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4723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265471" y="253307"/>
            <a:ext cx="48964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i="1" dirty="0" smtClean="0">
                <a:solidFill>
                  <a:srgbClr val="000000"/>
                </a:solidFill>
              </a:rPr>
              <a:t>Dortíky s tekutou náplní</a:t>
            </a:r>
          </a:p>
          <a:p>
            <a:pPr algn="ctr"/>
            <a:r>
              <a:rPr lang="cs-CZ" sz="2800" b="1" i="1" dirty="0" smtClean="0">
                <a:solidFill>
                  <a:srgbClr val="000000"/>
                </a:solidFill>
              </a:rPr>
              <a:t>z arašídového másla</a:t>
            </a:r>
            <a:endParaRPr lang="en-US" sz="28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4906296" y="1780268"/>
            <a:ext cx="3195485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1/2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hrnku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(1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tyčinka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másla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nakrájeného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kostky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další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vymazání forem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hrnek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čokoládových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lupínků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1/2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hrnku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moučkového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cukru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plus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další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sypání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velká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vejce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plus 2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žloutky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lžička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vanilkov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ého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extra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ktu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1/4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hrnku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neslazeného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kakaového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prášku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1/4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hrnku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mouky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lžičky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soli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lžíce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arašídového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másl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hrnek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vody</a:t>
            </a:r>
            <a:endParaRPr lang="en-US" sz="1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254359" y="1780268"/>
            <a:ext cx="3662338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el-GR" sz="1400" b="0" i="0" dirty="0" smtClean="0">
                <a:effectLst/>
              </a:rPr>
              <a:t> </a:t>
            </a:r>
            <a:r>
              <a:rPr lang="cs-CZ" sz="1400" dirty="0" smtClean="0"/>
              <a:t>Vy</a:t>
            </a:r>
            <a:r>
              <a:rPr lang="en-US" sz="1400" dirty="0" err="1" smtClean="0"/>
              <a:t>mažte</a:t>
            </a:r>
            <a:r>
              <a:rPr lang="en-US" sz="1400" dirty="0" smtClean="0"/>
              <a:t> </a:t>
            </a:r>
            <a:r>
              <a:rPr lang="en-US" sz="1400" dirty="0"/>
              <a:t>4 </a:t>
            </a:r>
            <a:r>
              <a:rPr lang="cs-CZ" sz="1400" dirty="0" smtClean="0"/>
              <a:t>malé zapékací misky</a:t>
            </a:r>
            <a:r>
              <a:rPr lang="en-US" sz="1400" dirty="0" smtClean="0"/>
              <a:t> </a:t>
            </a:r>
            <a:r>
              <a:rPr lang="en-US" sz="1400" dirty="0" err="1"/>
              <a:t>máslem</a:t>
            </a:r>
            <a:r>
              <a:rPr lang="en-US" sz="1400" dirty="0"/>
              <a:t>. </a:t>
            </a:r>
            <a:r>
              <a:rPr lang="en-US" sz="1400" dirty="0" smtClean="0"/>
              <a:t>V </a:t>
            </a:r>
            <a:r>
              <a:rPr lang="en-US" sz="1400" dirty="0" err="1"/>
              <a:t>misce</a:t>
            </a:r>
            <a:r>
              <a:rPr lang="en-US" sz="1400" dirty="0"/>
              <a:t> </a:t>
            </a:r>
            <a:r>
              <a:rPr lang="en-US" sz="1400" dirty="0" err="1"/>
              <a:t>vhodné</a:t>
            </a:r>
            <a:r>
              <a:rPr lang="en-US" sz="1400" dirty="0"/>
              <a:t> do </a:t>
            </a:r>
            <a:r>
              <a:rPr lang="en-US" sz="1400" dirty="0" err="1"/>
              <a:t>mikrovlnné</a:t>
            </a:r>
            <a:r>
              <a:rPr lang="en-US" sz="1400" dirty="0"/>
              <a:t> </a:t>
            </a:r>
            <a:r>
              <a:rPr lang="en-US" sz="1400" dirty="0" err="1"/>
              <a:t>trouby</a:t>
            </a:r>
            <a:r>
              <a:rPr lang="en-US" sz="1400" dirty="0"/>
              <a:t> </a:t>
            </a:r>
            <a:r>
              <a:rPr lang="en-US" sz="1400" dirty="0" err="1"/>
              <a:t>smíchejte</a:t>
            </a:r>
            <a:r>
              <a:rPr lang="en-US" sz="1400" dirty="0"/>
              <a:t> </a:t>
            </a:r>
            <a:r>
              <a:rPr lang="en-US" sz="1400" dirty="0" err="1"/>
              <a:t>máslo</a:t>
            </a:r>
            <a:r>
              <a:rPr lang="en-US" sz="1400" dirty="0"/>
              <a:t> a </a:t>
            </a:r>
            <a:r>
              <a:rPr lang="en-US" sz="1400" dirty="0" err="1"/>
              <a:t>čokoládové</a:t>
            </a:r>
            <a:r>
              <a:rPr lang="en-US" sz="1400" dirty="0"/>
              <a:t> </a:t>
            </a:r>
            <a:r>
              <a:rPr lang="en-US" sz="1400" dirty="0" err="1"/>
              <a:t>lupínky</a:t>
            </a:r>
            <a:r>
              <a:rPr lang="en-US" sz="1400" dirty="0"/>
              <a:t> a </a:t>
            </a:r>
            <a:r>
              <a:rPr lang="en-US" sz="1400" dirty="0" err="1"/>
              <a:t>rozpouštějte</a:t>
            </a:r>
            <a:r>
              <a:rPr lang="en-US" sz="1400" dirty="0"/>
              <a:t> v </a:t>
            </a:r>
            <a:r>
              <a:rPr lang="en-US" sz="1400" dirty="0" smtClean="0"/>
              <a:t>30</a:t>
            </a:r>
            <a:r>
              <a:rPr lang="cs-CZ" sz="1400" dirty="0" smtClean="0"/>
              <a:t>vteřin</a:t>
            </a:r>
            <a:r>
              <a:rPr lang="en-US" sz="1400" dirty="0" err="1" smtClean="0"/>
              <a:t>ových</a:t>
            </a:r>
            <a:r>
              <a:rPr lang="en-US" sz="1400" dirty="0" smtClean="0"/>
              <a:t> </a:t>
            </a:r>
            <a:r>
              <a:rPr lang="en-US" sz="1400" dirty="0" err="1"/>
              <a:t>intervalech</a:t>
            </a:r>
            <a:r>
              <a:rPr lang="en-US" sz="1400" dirty="0"/>
              <a:t>, </a:t>
            </a:r>
            <a:r>
              <a:rPr lang="en-US" sz="1400" dirty="0" err="1"/>
              <a:t>dokud</a:t>
            </a:r>
            <a:r>
              <a:rPr lang="en-US" sz="1400" dirty="0"/>
              <a:t> se </a:t>
            </a:r>
            <a:r>
              <a:rPr lang="en-US" sz="1400" dirty="0" err="1"/>
              <a:t>nerozpustí</a:t>
            </a:r>
            <a:r>
              <a:rPr lang="en-US" sz="1400" dirty="0"/>
              <a:t>. </a:t>
            </a:r>
            <a:r>
              <a:rPr lang="en-US" sz="1400" dirty="0" err="1"/>
              <a:t>Přidejte</a:t>
            </a:r>
            <a:r>
              <a:rPr lang="en-US" sz="1400" dirty="0"/>
              <a:t> </a:t>
            </a:r>
            <a:r>
              <a:rPr lang="en-US" sz="1400" dirty="0" err="1"/>
              <a:t>moučkový</a:t>
            </a:r>
            <a:r>
              <a:rPr lang="en-US" sz="1400" dirty="0"/>
              <a:t> </a:t>
            </a:r>
            <a:r>
              <a:rPr lang="en-US" sz="1400" dirty="0" err="1"/>
              <a:t>cukr</a:t>
            </a:r>
            <a:r>
              <a:rPr lang="en-US" sz="1400" dirty="0"/>
              <a:t>, </a:t>
            </a:r>
            <a:r>
              <a:rPr lang="en-US" sz="1400" dirty="0" err="1"/>
              <a:t>vejce</a:t>
            </a:r>
            <a:r>
              <a:rPr lang="en-US" sz="1400" dirty="0"/>
              <a:t>, </a:t>
            </a:r>
            <a:r>
              <a:rPr lang="en-US" sz="1400" dirty="0" err="1"/>
              <a:t>žloutky</a:t>
            </a:r>
            <a:r>
              <a:rPr lang="en-US" sz="1400" dirty="0"/>
              <a:t> a </a:t>
            </a:r>
            <a:r>
              <a:rPr lang="en-US" sz="1400" dirty="0" err="1" smtClean="0"/>
              <a:t>vanilk</a:t>
            </a:r>
            <a:r>
              <a:rPr lang="cs-CZ" sz="1400" dirty="0" err="1" smtClean="0"/>
              <a:t>ový</a:t>
            </a:r>
            <a:r>
              <a:rPr lang="cs-CZ" sz="1400" dirty="0" smtClean="0"/>
              <a:t> extrakt</a:t>
            </a:r>
            <a:r>
              <a:rPr lang="en-US" sz="1400" dirty="0" smtClean="0"/>
              <a:t> </a:t>
            </a:r>
            <a:r>
              <a:rPr lang="en-US" sz="1400" dirty="0"/>
              <a:t>a </a:t>
            </a:r>
            <a:r>
              <a:rPr lang="cs-CZ" sz="1400" dirty="0" smtClean="0"/>
              <a:t>vy</a:t>
            </a:r>
            <a:r>
              <a:rPr lang="en-US" sz="1400" dirty="0" err="1" smtClean="0"/>
              <a:t>šlehejte</a:t>
            </a:r>
            <a:r>
              <a:rPr lang="en-US" sz="1400" dirty="0" smtClean="0"/>
              <a:t> </a:t>
            </a:r>
            <a:r>
              <a:rPr lang="en-US" sz="1400" dirty="0"/>
              <a:t>do </a:t>
            </a:r>
            <a:r>
              <a:rPr lang="en-US" sz="1400" dirty="0" err="1" smtClean="0"/>
              <a:t>hladka</a:t>
            </a:r>
            <a:r>
              <a:rPr lang="en-US" sz="1400" dirty="0" smtClean="0"/>
              <a:t>.</a:t>
            </a:r>
            <a:r>
              <a:rPr lang="cs-CZ" sz="1400" dirty="0" smtClean="0"/>
              <a:t> </a:t>
            </a:r>
            <a:r>
              <a:rPr lang="en-US" sz="1400" dirty="0" err="1" smtClean="0"/>
              <a:t>Přidejte</a:t>
            </a:r>
            <a:r>
              <a:rPr lang="en-US" sz="1400" dirty="0" smtClean="0"/>
              <a:t> </a:t>
            </a:r>
            <a:r>
              <a:rPr lang="en-US" sz="1400" dirty="0" err="1"/>
              <a:t>kakaový</a:t>
            </a:r>
            <a:r>
              <a:rPr lang="en-US" sz="1400" dirty="0"/>
              <a:t> </a:t>
            </a:r>
            <a:r>
              <a:rPr lang="en-US" sz="1400" dirty="0" err="1"/>
              <a:t>prášek</a:t>
            </a:r>
            <a:r>
              <a:rPr lang="en-US" sz="1400" dirty="0"/>
              <a:t>, </a:t>
            </a:r>
            <a:r>
              <a:rPr lang="en-US" sz="1400" dirty="0" err="1"/>
              <a:t>mouku</a:t>
            </a:r>
            <a:r>
              <a:rPr lang="en-US" sz="1400" dirty="0"/>
              <a:t> a </a:t>
            </a:r>
            <a:r>
              <a:rPr lang="en-US" sz="1400" dirty="0" smtClean="0"/>
              <a:t>s</a:t>
            </a:r>
            <a:r>
              <a:rPr lang="cs-CZ" sz="1400" dirty="0" smtClean="0"/>
              <a:t>ů</a:t>
            </a:r>
            <a:r>
              <a:rPr lang="en-US" sz="1400" dirty="0" smtClean="0"/>
              <a:t>l </a:t>
            </a:r>
            <a:r>
              <a:rPr lang="en-US" sz="1400" dirty="0"/>
              <a:t>a </a:t>
            </a:r>
            <a:r>
              <a:rPr lang="en-US" sz="1400" dirty="0" err="1"/>
              <a:t>šlehejte</a:t>
            </a:r>
            <a:r>
              <a:rPr lang="en-US" sz="1400" dirty="0"/>
              <a:t>, </a:t>
            </a:r>
            <a:r>
              <a:rPr lang="en-US" sz="1400" dirty="0" err="1"/>
              <a:t>dokud</a:t>
            </a:r>
            <a:r>
              <a:rPr lang="en-US" sz="1400" dirty="0"/>
              <a:t> se </a:t>
            </a:r>
            <a:r>
              <a:rPr lang="en-US" sz="1400" dirty="0" err="1" smtClean="0"/>
              <a:t>nespojí</a:t>
            </a:r>
            <a:r>
              <a:rPr lang="en-US" sz="1400" dirty="0" smtClean="0"/>
              <a:t>.</a:t>
            </a:r>
            <a:endParaRPr lang="cs-CZ" sz="1400" dirty="0" smtClean="0"/>
          </a:p>
          <a:p>
            <a:pPr>
              <a:buFont typeface="+mj-lt"/>
              <a:buAutoNum type="arabicPeriod"/>
            </a:pPr>
            <a:r>
              <a:rPr lang="cs-CZ" sz="1400" dirty="0" smtClean="0"/>
              <a:t> </a:t>
            </a:r>
            <a:r>
              <a:rPr lang="en-US" sz="1400" dirty="0" smtClean="0"/>
              <a:t>Na</a:t>
            </a:r>
            <a:r>
              <a:rPr lang="cs-CZ" sz="1400" dirty="0" smtClean="0"/>
              <a:t>plňte zapékací misky</a:t>
            </a:r>
            <a:r>
              <a:rPr lang="en-US" sz="1400" dirty="0" smtClean="0"/>
              <a:t> </a:t>
            </a:r>
            <a:r>
              <a:rPr lang="en-US" sz="1400" dirty="0"/>
              <a:t>do </a:t>
            </a:r>
            <a:r>
              <a:rPr lang="en-US" sz="1400" dirty="0" err="1"/>
              <a:t>poloviny</a:t>
            </a:r>
            <a:r>
              <a:rPr lang="en-US" sz="1400" dirty="0"/>
              <a:t> </a:t>
            </a:r>
            <a:r>
              <a:rPr lang="en-US" sz="1400" dirty="0" err="1"/>
              <a:t>těstem</a:t>
            </a:r>
            <a:r>
              <a:rPr lang="en-US" sz="1400" dirty="0"/>
              <a:t> a </a:t>
            </a:r>
            <a:r>
              <a:rPr lang="en-US" sz="1400" dirty="0" err="1"/>
              <a:t>poté</a:t>
            </a:r>
            <a:r>
              <a:rPr lang="en-US" sz="1400" dirty="0"/>
              <a:t> </a:t>
            </a:r>
            <a:r>
              <a:rPr lang="cs-CZ" sz="1400" dirty="0" smtClean="0"/>
              <a:t>do</a:t>
            </a:r>
            <a:r>
              <a:rPr lang="en-US" sz="1400" dirty="0" smtClean="0"/>
              <a:t> </a:t>
            </a:r>
            <a:r>
              <a:rPr lang="en-US" sz="1400" dirty="0" err="1" smtClean="0"/>
              <a:t>každ</a:t>
            </a:r>
            <a:r>
              <a:rPr lang="cs-CZ" sz="1400" dirty="0" smtClean="0"/>
              <a:t>é</a:t>
            </a:r>
            <a:r>
              <a:rPr lang="en-US" sz="1400" dirty="0" smtClean="0"/>
              <a:t> </a:t>
            </a:r>
            <a:r>
              <a:rPr lang="en-US" sz="1400" dirty="0" err="1"/>
              <a:t>přidejte</a:t>
            </a:r>
            <a:r>
              <a:rPr lang="en-US" sz="1400" dirty="0"/>
              <a:t> </a:t>
            </a:r>
            <a:r>
              <a:rPr lang="en-US" sz="1400" dirty="0" err="1"/>
              <a:t>asi</a:t>
            </a:r>
            <a:r>
              <a:rPr lang="en-US" sz="1400" dirty="0"/>
              <a:t> 1 </a:t>
            </a:r>
            <a:r>
              <a:rPr lang="en-US" sz="1400" dirty="0" err="1"/>
              <a:t>vrchovatou</a:t>
            </a:r>
            <a:r>
              <a:rPr lang="en-US" sz="1400" dirty="0"/>
              <a:t> </a:t>
            </a:r>
            <a:r>
              <a:rPr lang="en-US" sz="1400" dirty="0" err="1"/>
              <a:t>polévkovou</a:t>
            </a:r>
            <a:r>
              <a:rPr lang="en-US" sz="1400" dirty="0"/>
              <a:t> </a:t>
            </a:r>
            <a:r>
              <a:rPr lang="en-US" sz="1400" dirty="0" err="1"/>
              <a:t>lžíci</a:t>
            </a:r>
            <a:r>
              <a:rPr lang="en-US" sz="1400" dirty="0"/>
              <a:t> </a:t>
            </a:r>
            <a:r>
              <a:rPr lang="en-US" sz="1400" dirty="0" err="1"/>
              <a:t>arašídového</a:t>
            </a:r>
            <a:r>
              <a:rPr lang="en-US" sz="1400" dirty="0"/>
              <a:t> </a:t>
            </a:r>
            <a:r>
              <a:rPr lang="en-US" sz="1400" dirty="0" err="1"/>
              <a:t>másla</a:t>
            </a:r>
            <a:r>
              <a:rPr lang="en-US" sz="1400" dirty="0"/>
              <a:t>. </a:t>
            </a:r>
            <a:r>
              <a:rPr lang="cs-CZ" sz="1400" dirty="0" smtClean="0"/>
              <a:t>Poté zalijte</a:t>
            </a:r>
            <a:r>
              <a:rPr lang="en-US" sz="1400" dirty="0" smtClean="0"/>
              <a:t> </a:t>
            </a:r>
            <a:r>
              <a:rPr lang="en-US" sz="1400" dirty="0" err="1"/>
              <a:t>zbylým</a:t>
            </a:r>
            <a:r>
              <a:rPr lang="en-US" sz="1400" dirty="0"/>
              <a:t> </a:t>
            </a:r>
            <a:r>
              <a:rPr lang="en-US" sz="1400" dirty="0" err="1" smtClean="0"/>
              <a:t>těste</a:t>
            </a:r>
            <a:r>
              <a:rPr lang="cs-CZ" sz="1400" dirty="0" smtClean="0"/>
              <a:t>m a formy </a:t>
            </a:r>
            <a:r>
              <a:rPr lang="en-US" sz="1400" dirty="0" err="1" smtClean="0"/>
              <a:t>zakryjte</a:t>
            </a:r>
            <a:r>
              <a:rPr lang="en-US" sz="1400" dirty="0" smtClean="0"/>
              <a:t> </a:t>
            </a:r>
            <a:r>
              <a:rPr lang="cs-CZ" sz="1400" dirty="0" smtClean="0"/>
              <a:t>hliníkovou </a:t>
            </a:r>
            <a:r>
              <a:rPr lang="en-US" sz="1400" dirty="0" err="1" smtClean="0"/>
              <a:t>fólií</a:t>
            </a:r>
            <a:r>
              <a:rPr lang="en-US" sz="1400" dirty="0" smtClean="0"/>
              <a:t>.</a:t>
            </a:r>
            <a:endParaRPr lang="cs-CZ" sz="1400" dirty="0" smtClean="0"/>
          </a:p>
          <a:p>
            <a:pPr>
              <a:buFont typeface="+mj-lt"/>
              <a:buAutoNum type="arabicPeriod"/>
            </a:pPr>
            <a:r>
              <a:rPr lang="cs-CZ" sz="1400" dirty="0" smtClean="0"/>
              <a:t> </a:t>
            </a:r>
            <a:r>
              <a:rPr lang="en-US" sz="1400" dirty="0" err="1" smtClean="0"/>
              <a:t>Vložte</a:t>
            </a:r>
            <a:r>
              <a:rPr lang="en-US" sz="1400" dirty="0" smtClean="0"/>
              <a:t> </a:t>
            </a:r>
            <a:r>
              <a:rPr lang="cs-CZ" sz="1400" dirty="0" smtClean="0"/>
              <a:t>zapékací misky</a:t>
            </a:r>
            <a:r>
              <a:rPr lang="en-US" sz="1400" dirty="0" smtClean="0"/>
              <a:t> do </a:t>
            </a:r>
            <a:r>
              <a:rPr lang="en-US" sz="1400" dirty="0" err="1" smtClean="0"/>
              <a:t>fritézy</a:t>
            </a:r>
            <a:r>
              <a:rPr lang="cs-CZ" sz="1400" dirty="0" smtClean="0"/>
              <a:t> a peč</a:t>
            </a:r>
            <a:r>
              <a:rPr lang="en-US" sz="1400" dirty="0" err="1" smtClean="0"/>
              <a:t>te</a:t>
            </a:r>
            <a:r>
              <a:rPr lang="en-US" sz="1400" dirty="0" smtClean="0"/>
              <a:t> </a:t>
            </a:r>
            <a:r>
              <a:rPr lang="en-US" sz="1400" dirty="0" err="1"/>
              <a:t>při</a:t>
            </a:r>
            <a:r>
              <a:rPr lang="en-US" sz="1400" dirty="0"/>
              <a:t> 190 °C 12 </a:t>
            </a:r>
            <a:r>
              <a:rPr lang="en-US" sz="1400" dirty="0" err="1" smtClean="0"/>
              <a:t>minut</a:t>
            </a:r>
            <a:r>
              <a:rPr lang="cs-CZ" sz="1400" dirty="0" smtClean="0"/>
              <a:t>. Poté</a:t>
            </a:r>
            <a:r>
              <a:rPr lang="en-US" sz="1400" dirty="0" smtClean="0"/>
              <a:t> </a:t>
            </a:r>
            <a:r>
              <a:rPr lang="en-US" sz="1400" dirty="0" err="1"/>
              <a:t>odstraňte</a:t>
            </a:r>
            <a:r>
              <a:rPr lang="en-US" sz="1400" dirty="0"/>
              <a:t> </a:t>
            </a:r>
            <a:r>
              <a:rPr lang="en-US" sz="1400" dirty="0" err="1"/>
              <a:t>fólii</a:t>
            </a:r>
            <a:r>
              <a:rPr lang="en-US" sz="1400" dirty="0"/>
              <a:t> a </a:t>
            </a:r>
            <a:r>
              <a:rPr lang="cs-CZ" sz="1400" dirty="0" smtClean="0"/>
              <a:t>peč</a:t>
            </a:r>
            <a:r>
              <a:rPr lang="en-US" sz="1400" dirty="0" err="1" smtClean="0"/>
              <a:t>te</a:t>
            </a:r>
            <a:r>
              <a:rPr lang="en-US" sz="1400" dirty="0" smtClean="0"/>
              <a:t> </a:t>
            </a:r>
            <a:r>
              <a:rPr lang="en-US" sz="1400" dirty="0" err="1"/>
              <a:t>dalších</a:t>
            </a:r>
            <a:r>
              <a:rPr lang="en-US" sz="1400" dirty="0"/>
              <a:t> 6 </a:t>
            </a:r>
            <a:r>
              <a:rPr lang="en-US" sz="1400" dirty="0" err="1" smtClean="0"/>
              <a:t>minut</a:t>
            </a:r>
            <a:r>
              <a:rPr lang="en-US" sz="1400" dirty="0" smtClean="0"/>
              <a:t>.</a:t>
            </a:r>
            <a:endParaRPr lang="cs-CZ" sz="1400" dirty="0" smtClean="0"/>
          </a:p>
          <a:p>
            <a:pPr>
              <a:buFont typeface="+mj-lt"/>
              <a:buAutoNum type="arabicPeriod"/>
            </a:pPr>
            <a:r>
              <a:rPr lang="cs-CZ" sz="1400" dirty="0"/>
              <a:t> </a:t>
            </a:r>
            <a:r>
              <a:rPr lang="en-US" sz="1400" dirty="0" err="1" smtClean="0"/>
              <a:t>Opatrně</a:t>
            </a:r>
            <a:r>
              <a:rPr lang="en-US" sz="1400" dirty="0" smtClean="0"/>
              <a:t> </a:t>
            </a:r>
            <a:r>
              <a:rPr lang="en-US" sz="1400" dirty="0" err="1"/>
              <a:t>vyjměte</a:t>
            </a:r>
            <a:r>
              <a:rPr lang="en-US" sz="1400" dirty="0"/>
              <a:t> </a:t>
            </a:r>
            <a:r>
              <a:rPr lang="cs-CZ" sz="1400" dirty="0" smtClean="0"/>
              <a:t>misky</a:t>
            </a:r>
            <a:r>
              <a:rPr lang="en-US" sz="1400" dirty="0" smtClean="0"/>
              <a:t> </a:t>
            </a:r>
            <a:r>
              <a:rPr lang="cs-CZ" sz="1400" dirty="0" smtClean="0"/>
              <a:t>z</a:t>
            </a:r>
            <a:r>
              <a:rPr lang="en-US" sz="1400" dirty="0" smtClean="0"/>
              <a:t> </a:t>
            </a:r>
            <a:r>
              <a:rPr lang="en-US" sz="1400" dirty="0" err="1" smtClean="0"/>
              <a:t>fritézy</a:t>
            </a:r>
            <a:r>
              <a:rPr lang="cs-CZ" sz="1400" dirty="0" smtClean="0"/>
              <a:t>. P</a:t>
            </a:r>
            <a:r>
              <a:rPr lang="en-US" sz="1400" dirty="0" err="1" smtClean="0"/>
              <a:t>řejeďte</a:t>
            </a:r>
            <a:r>
              <a:rPr lang="en-US" sz="1400" dirty="0" smtClean="0"/>
              <a:t> </a:t>
            </a:r>
            <a:r>
              <a:rPr lang="en-US" sz="1400" dirty="0" err="1"/>
              <a:t>nožem</a:t>
            </a:r>
            <a:r>
              <a:rPr lang="en-US" sz="1400" dirty="0"/>
              <a:t> </a:t>
            </a:r>
            <a:r>
              <a:rPr lang="en-US" sz="1400" dirty="0" err="1" smtClean="0"/>
              <a:t>nebo</a:t>
            </a:r>
            <a:r>
              <a:rPr lang="en-US" sz="1400" dirty="0" smtClean="0"/>
              <a:t> </a:t>
            </a:r>
            <a:r>
              <a:rPr lang="en-US" sz="1400" dirty="0" err="1"/>
              <a:t>špachtlí</a:t>
            </a:r>
            <a:r>
              <a:rPr lang="en-US" sz="1400" dirty="0"/>
              <a:t> </a:t>
            </a:r>
            <a:r>
              <a:rPr lang="en-US" sz="1400" dirty="0" err="1"/>
              <a:t>kolem</a:t>
            </a:r>
            <a:r>
              <a:rPr lang="en-US" sz="1400" dirty="0"/>
              <a:t> </a:t>
            </a:r>
            <a:r>
              <a:rPr lang="en-US" sz="1400" dirty="0" err="1" smtClean="0"/>
              <a:t>okrajů</a:t>
            </a:r>
            <a:r>
              <a:rPr lang="cs-CZ" sz="1400" dirty="0" smtClean="0"/>
              <a:t> a</a:t>
            </a:r>
            <a:r>
              <a:rPr lang="en-US" sz="1400" dirty="0" smtClean="0"/>
              <a:t> </a:t>
            </a:r>
            <a:r>
              <a:rPr lang="cs-CZ" sz="1400" dirty="0" err="1" smtClean="0"/>
              <a:t>v</a:t>
            </a:r>
            <a:r>
              <a:rPr lang="en-US" sz="1400" dirty="0" err="1" smtClean="0"/>
              <a:t>yklopte</a:t>
            </a:r>
            <a:r>
              <a:rPr lang="en-US" sz="1400" dirty="0" smtClean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 smtClean="0"/>
              <a:t>talíř</a:t>
            </a:r>
            <a:r>
              <a:rPr lang="cs-CZ" sz="1400" dirty="0" smtClean="0"/>
              <a:t>. P</a:t>
            </a:r>
            <a:r>
              <a:rPr lang="en-US" sz="1400" dirty="0" err="1" smtClean="0"/>
              <a:t>řed</a:t>
            </a:r>
            <a:r>
              <a:rPr lang="en-US" sz="1400" dirty="0" smtClean="0"/>
              <a:t> </a:t>
            </a:r>
            <a:r>
              <a:rPr lang="en-US" sz="1400" dirty="0" err="1"/>
              <a:t>podáváním</a:t>
            </a:r>
            <a:r>
              <a:rPr lang="en-US" sz="1400" dirty="0"/>
              <a:t> </a:t>
            </a:r>
            <a:r>
              <a:rPr lang="en-US" sz="1400" dirty="0" err="1"/>
              <a:t>poprašte</a:t>
            </a:r>
            <a:r>
              <a:rPr lang="en-US" sz="1400" dirty="0"/>
              <a:t> </a:t>
            </a:r>
            <a:r>
              <a:rPr lang="en-US" sz="1400" dirty="0" err="1"/>
              <a:t>moučkovým</a:t>
            </a:r>
            <a:r>
              <a:rPr lang="en-US" sz="1400" dirty="0"/>
              <a:t> </a:t>
            </a:r>
            <a:r>
              <a:rPr lang="en-US" sz="1400" dirty="0" err="1"/>
              <a:t>cukrem</a:t>
            </a:r>
            <a:r>
              <a:rPr lang="en-US" sz="1400" dirty="0"/>
              <a:t>.</a:t>
            </a:r>
            <a:endParaRPr lang="en-US" sz="1400" b="0" i="0" dirty="0">
              <a:effectLst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139232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cap="all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porce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45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4" name="Εικόνα 3" descr="Εικόνα που περιέχει κέικ, φαγητό, κομμάτι, χιόνι&#10;&#10;Περιγραφή που δημιουργήθηκε αυτόματα">
            <a:extLst>
              <a:ext uri="{FF2B5EF4-FFF2-40B4-BE49-F238E27FC236}">
                <a16:creationId xmlns:a16="http://schemas.microsoft.com/office/drawing/2014/main" id="{44CCC850-2FAC-43BF-96F8-0924B371D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92" y="1278193"/>
            <a:ext cx="3559192" cy="531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107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412063" y="535575"/>
            <a:ext cx="46613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rgbClr val="000000"/>
                </a:solidFill>
                <a:effectLst/>
              </a:rPr>
              <a:t>Brownies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5299726" y="1800562"/>
            <a:ext cx="2772416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1/2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hrnku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krystalového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cukru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1/3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hrnku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kakaového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prášku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1/4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hrnku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mouky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1/4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lžičky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práš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ku do pečiva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Špetka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soli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1/4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hrnku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másla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rozpuštěného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vychladlého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velké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vejce</a:t>
            </a:r>
            <a:endParaRPr lang="en-US" sz="160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141110" y="1800562"/>
            <a:ext cx="3451122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cs-CZ" sz="1600" dirty="0" smtClean="0"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cs typeface="Calibri" panose="020F0502020204030204" pitchFamily="34" charset="0"/>
              </a:rPr>
              <a:t>Kulatou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dortovou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formu</a:t>
            </a:r>
            <a:r>
              <a:rPr lang="en-US" sz="1600" dirty="0">
                <a:cs typeface="Calibri" panose="020F0502020204030204" pitchFamily="34" charset="0"/>
              </a:rPr>
              <a:t> o </a:t>
            </a:r>
            <a:r>
              <a:rPr lang="en-US" sz="1600" dirty="0" err="1">
                <a:cs typeface="Calibri" panose="020F0502020204030204" pitchFamily="34" charset="0"/>
              </a:rPr>
              <a:t>průměru</a:t>
            </a:r>
            <a:r>
              <a:rPr lang="en-US" sz="1600" dirty="0">
                <a:cs typeface="Calibri" panose="020F0502020204030204" pitchFamily="34" charset="0"/>
              </a:rPr>
              <a:t> 15 cm </a:t>
            </a:r>
            <a:r>
              <a:rPr lang="en-US" sz="1600" dirty="0" err="1">
                <a:cs typeface="Calibri" panose="020F0502020204030204" pitchFamily="34" charset="0"/>
              </a:rPr>
              <a:t>vymažte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cs-CZ" sz="1600" dirty="0" smtClean="0">
                <a:cs typeface="Calibri" panose="020F0502020204030204" pitchFamily="34" charset="0"/>
              </a:rPr>
              <a:t>máslem</a:t>
            </a:r>
            <a:r>
              <a:rPr lang="en-US" sz="1600" dirty="0" smtClean="0">
                <a:cs typeface="Calibri" panose="020F0502020204030204" pitchFamily="34" charset="0"/>
              </a:rPr>
              <a:t>. V </a:t>
            </a:r>
            <a:r>
              <a:rPr lang="en-US" sz="1600" dirty="0" err="1">
                <a:cs typeface="Calibri" panose="020F0502020204030204" pitchFamily="34" charset="0"/>
              </a:rPr>
              <a:t>míse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cs-CZ" sz="1600" dirty="0" smtClean="0">
                <a:cs typeface="Calibri" panose="020F0502020204030204" pitchFamily="34" charset="0"/>
              </a:rPr>
              <a:t>smíc</a:t>
            </a:r>
            <a:r>
              <a:rPr lang="en-US" sz="1600" dirty="0" err="1" smtClean="0">
                <a:cs typeface="Calibri" panose="020F0502020204030204" pitchFamily="34" charset="0"/>
              </a:rPr>
              <a:t>hejte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cukr</a:t>
            </a:r>
            <a:r>
              <a:rPr lang="en-US" sz="1600" dirty="0">
                <a:cs typeface="Calibri" panose="020F0502020204030204" pitchFamily="34" charset="0"/>
              </a:rPr>
              <a:t>, </a:t>
            </a:r>
            <a:r>
              <a:rPr lang="en-US" sz="1600" dirty="0" err="1">
                <a:cs typeface="Calibri" panose="020F0502020204030204" pitchFamily="34" charset="0"/>
              </a:rPr>
              <a:t>kakaový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prášek</a:t>
            </a:r>
            <a:r>
              <a:rPr lang="en-US" sz="1600" dirty="0">
                <a:cs typeface="Calibri" panose="020F0502020204030204" pitchFamily="34" charset="0"/>
              </a:rPr>
              <a:t>, </a:t>
            </a:r>
            <a:r>
              <a:rPr lang="en-US" sz="1600" dirty="0" err="1">
                <a:cs typeface="Calibri" panose="020F0502020204030204" pitchFamily="34" charset="0"/>
              </a:rPr>
              <a:t>mouku</a:t>
            </a:r>
            <a:r>
              <a:rPr lang="en-US" sz="1600" dirty="0">
                <a:cs typeface="Calibri" panose="020F0502020204030204" pitchFamily="34" charset="0"/>
              </a:rPr>
              <a:t>, </a:t>
            </a:r>
            <a:r>
              <a:rPr lang="en-US" sz="1600" dirty="0" err="1">
                <a:cs typeface="Calibri" panose="020F0502020204030204" pitchFamily="34" charset="0"/>
              </a:rPr>
              <a:t>prášek</a:t>
            </a:r>
            <a:r>
              <a:rPr lang="en-US" sz="1600" dirty="0">
                <a:cs typeface="Calibri" panose="020F0502020204030204" pitchFamily="34" charset="0"/>
              </a:rPr>
              <a:t> do </a:t>
            </a:r>
            <a:r>
              <a:rPr lang="en-US" sz="1600" dirty="0" err="1">
                <a:cs typeface="Calibri" panose="020F0502020204030204" pitchFamily="34" charset="0"/>
              </a:rPr>
              <a:t>pečiva</a:t>
            </a:r>
            <a:r>
              <a:rPr lang="en-US" sz="1600" dirty="0">
                <a:cs typeface="Calibri" panose="020F0502020204030204" pitchFamily="34" charset="0"/>
              </a:rPr>
              <a:t> a </a:t>
            </a:r>
            <a:r>
              <a:rPr lang="en-US" sz="1600" dirty="0" smtClean="0">
                <a:cs typeface="Calibri" panose="020F0502020204030204" pitchFamily="34" charset="0"/>
              </a:rPr>
              <a:t>s</a:t>
            </a:r>
            <a:r>
              <a:rPr lang="cs-CZ" sz="1600" dirty="0" smtClean="0">
                <a:cs typeface="Calibri" panose="020F0502020204030204" pitchFamily="34" charset="0"/>
              </a:rPr>
              <a:t>ů</a:t>
            </a:r>
            <a:r>
              <a:rPr lang="en-US" sz="1600" dirty="0" smtClean="0">
                <a:cs typeface="Calibri" panose="020F0502020204030204" pitchFamily="34" charset="0"/>
              </a:rPr>
              <a:t>l.</a:t>
            </a:r>
            <a:endParaRPr lang="cs-CZ" sz="1600" dirty="0" smtClean="0"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cs typeface="Calibri" panose="020F0502020204030204" pitchFamily="34" charset="0"/>
              </a:rPr>
              <a:t> </a:t>
            </a:r>
            <a:r>
              <a:rPr lang="en-US" sz="1600" dirty="0" smtClean="0">
                <a:cs typeface="Calibri" panose="020F0502020204030204" pitchFamily="34" charset="0"/>
              </a:rPr>
              <a:t>V </a:t>
            </a:r>
            <a:r>
              <a:rPr lang="en-US" sz="1600" dirty="0" err="1">
                <a:cs typeface="Calibri" panose="020F0502020204030204" pitchFamily="34" charset="0"/>
              </a:rPr>
              <a:t>misce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cs-CZ" sz="1600" dirty="0" smtClean="0">
                <a:cs typeface="Calibri" panose="020F0502020204030204" pitchFamily="34" charset="0"/>
              </a:rPr>
              <a:t>vy</a:t>
            </a:r>
            <a:r>
              <a:rPr lang="en-US" sz="1600" dirty="0" err="1" smtClean="0">
                <a:cs typeface="Calibri" panose="020F0502020204030204" pitchFamily="34" charset="0"/>
              </a:rPr>
              <a:t>šlehejte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rozpuštěné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máslo</a:t>
            </a:r>
            <a:r>
              <a:rPr lang="en-US" sz="1600" dirty="0">
                <a:cs typeface="Calibri" panose="020F0502020204030204" pitchFamily="34" charset="0"/>
              </a:rPr>
              <a:t> a </a:t>
            </a:r>
            <a:r>
              <a:rPr lang="en-US" sz="1600" dirty="0" err="1" smtClean="0">
                <a:cs typeface="Calibri" panose="020F0502020204030204" pitchFamily="34" charset="0"/>
              </a:rPr>
              <a:t>vejce</a:t>
            </a:r>
            <a:r>
              <a:rPr lang="en-US" sz="1600" dirty="0" smtClean="0">
                <a:cs typeface="Calibri" panose="020F0502020204030204" pitchFamily="34" charset="0"/>
              </a:rPr>
              <a:t>. </a:t>
            </a:r>
            <a:r>
              <a:rPr lang="cs-CZ" sz="1600" dirty="0" smtClean="0">
                <a:cs typeface="Calibri" panose="020F0502020204030204" pitchFamily="34" charset="0"/>
              </a:rPr>
              <a:t>Smíchejte se sypkými in</a:t>
            </a:r>
            <a:r>
              <a:rPr lang="en-US" sz="1600" dirty="0" err="1" smtClean="0">
                <a:cs typeface="Calibri" panose="020F0502020204030204" pitchFamily="34" charset="0"/>
              </a:rPr>
              <a:t>gredience</a:t>
            </a:r>
            <a:r>
              <a:rPr lang="cs-CZ" sz="1600" dirty="0" smtClean="0">
                <a:cs typeface="Calibri" panose="020F0502020204030204" pitchFamily="34" charset="0"/>
              </a:rPr>
              <a:t>mi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  <a:r>
              <a:rPr lang="en-US" sz="1600" dirty="0">
                <a:cs typeface="Calibri" panose="020F0502020204030204" pitchFamily="34" charset="0"/>
              </a:rPr>
              <a:t>a </a:t>
            </a:r>
            <a:r>
              <a:rPr lang="en-US" sz="1600" dirty="0" err="1">
                <a:cs typeface="Calibri" panose="020F0502020204030204" pitchFamily="34" charset="0"/>
              </a:rPr>
              <a:t>míchejte</a:t>
            </a:r>
            <a:r>
              <a:rPr lang="en-US" sz="1600" dirty="0">
                <a:cs typeface="Calibri" panose="020F0502020204030204" pitchFamily="34" charset="0"/>
              </a:rPr>
              <a:t>, </a:t>
            </a:r>
            <a:r>
              <a:rPr lang="en-US" sz="1600" dirty="0" err="1">
                <a:cs typeface="Calibri" panose="020F0502020204030204" pitchFamily="34" charset="0"/>
              </a:rPr>
              <a:t>dokud</a:t>
            </a:r>
            <a:r>
              <a:rPr lang="en-US" sz="1600" dirty="0">
                <a:cs typeface="Calibri" panose="020F0502020204030204" pitchFamily="34" charset="0"/>
              </a:rPr>
              <a:t> se </a:t>
            </a:r>
            <a:r>
              <a:rPr lang="en-US" sz="1600" dirty="0" err="1" smtClean="0">
                <a:cs typeface="Calibri" panose="020F0502020204030204" pitchFamily="34" charset="0"/>
              </a:rPr>
              <a:t>nespojí</a:t>
            </a:r>
            <a:r>
              <a:rPr lang="en-US" sz="1600" dirty="0" smtClean="0">
                <a:cs typeface="Calibri" panose="020F0502020204030204" pitchFamily="34" charset="0"/>
              </a:rPr>
              <a:t>.</a:t>
            </a:r>
            <a:endParaRPr lang="cs-CZ" sz="1600" dirty="0" smtClean="0"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cs typeface="Calibri" panose="020F0502020204030204" pitchFamily="34" charset="0"/>
              </a:rPr>
              <a:t>Těsto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na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smtClean="0">
                <a:cs typeface="Calibri" panose="020F0502020204030204" pitchFamily="34" charset="0"/>
              </a:rPr>
              <a:t>brownie</a:t>
            </a:r>
            <a:r>
              <a:rPr lang="cs-CZ" sz="1600" dirty="0" smtClean="0">
                <a:cs typeface="Calibri" panose="020F0502020204030204" pitchFamily="34" charset="0"/>
              </a:rPr>
              <a:t>s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cs typeface="Calibri" panose="020F0502020204030204" pitchFamily="34" charset="0"/>
              </a:rPr>
              <a:t>př</a:t>
            </a:r>
            <a:r>
              <a:rPr lang="cs-CZ" sz="1600" dirty="0" err="1" smtClean="0">
                <a:cs typeface="Calibri" panose="020F0502020204030204" pitchFamily="34" charset="0"/>
              </a:rPr>
              <a:t>eneste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  <a:r>
              <a:rPr lang="en-US" sz="1600" dirty="0">
                <a:cs typeface="Calibri" panose="020F0502020204030204" pitchFamily="34" charset="0"/>
              </a:rPr>
              <a:t>do </a:t>
            </a:r>
            <a:r>
              <a:rPr lang="en-US" sz="1600" dirty="0" err="1">
                <a:cs typeface="Calibri" panose="020F0502020204030204" pitchFamily="34" charset="0"/>
              </a:rPr>
              <a:t>připravené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dortové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formy</a:t>
            </a:r>
            <a:r>
              <a:rPr lang="en-US" sz="1600" dirty="0">
                <a:cs typeface="Calibri" panose="020F0502020204030204" pitchFamily="34" charset="0"/>
              </a:rPr>
              <a:t> a </a:t>
            </a:r>
            <a:r>
              <a:rPr lang="cs-CZ" sz="1600" dirty="0" smtClean="0">
                <a:cs typeface="Calibri" panose="020F0502020204030204" pitchFamily="34" charset="0"/>
              </a:rPr>
              <a:t>nahoře </a:t>
            </a:r>
            <a:r>
              <a:rPr lang="en-US" sz="1600" dirty="0" err="1" smtClean="0">
                <a:cs typeface="Calibri" panose="020F0502020204030204" pitchFamily="34" charset="0"/>
              </a:rPr>
              <a:t>uhlaďte</a:t>
            </a:r>
            <a:r>
              <a:rPr lang="en-US" sz="1600" dirty="0" smtClean="0">
                <a:cs typeface="Calibri" panose="020F0502020204030204" pitchFamily="34" charset="0"/>
              </a:rPr>
              <a:t>. </a:t>
            </a:r>
            <a:r>
              <a:rPr lang="en-US" sz="1600" dirty="0" err="1">
                <a:cs typeface="Calibri" panose="020F0502020204030204" pitchFamily="34" charset="0"/>
              </a:rPr>
              <a:t>Pečte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ve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fritéze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při</a:t>
            </a:r>
            <a:r>
              <a:rPr lang="en-US" sz="1600" dirty="0">
                <a:cs typeface="Calibri" panose="020F0502020204030204" pitchFamily="34" charset="0"/>
              </a:rPr>
              <a:t> 170 °C 16-18 </a:t>
            </a:r>
            <a:r>
              <a:rPr lang="en-US" sz="1600" dirty="0" err="1">
                <a:cs typeface="Calibri" panose="020F0502020204030204" pitchFamily="34" charset="0"/>
              </a:rPr>
              <a:t>minut</a:t>
            </a:r>
            <a:r>
              <a:rPr lang="en-US" sz="1600" dirty="0">
                <a:cs typeface="Calibri" panose="020F0502020204030204" pitchFamily="34" charset="0"/>
              </a:rPr>
              <a:t>. </a:t>
            </a:r>
            <a:r>
              <a:rPr lang="en-US" sz="1600" dirty="0" err="1">
                <a:cs typeface="Calibri" panose="020F0502020204030204" pitchFamily="34" charset="0"/>
              </a:rPr>
              <a:t>Před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krájením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nechte</a:t>
            </a:r>
            <a:r>
              <a:rPr lang="en-US" sz="1600" dirty="0">
                <a:cs typeface="Calibri" panose="020F0502020204030204" pitchFamily="34" charset="0"/>
              </a:rPr>
              <a:t> 10 </a:t>
            </a:r>
            <a:r>
              <a:rPr lang="en-US" sz="1600" dirty="0" err="1">
                <a:cs typeface="Calibri" panose="020F0502020204030204" pitchFamily="34" charset="0"/>
              </a:rPr>
              <a:t>minut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vychladnout</a:t>
            </a:r>
            <a:r>
              <a:rPr lang="en-US" sz="1600" dirty="0">
                <a:cs typeface="Calibri" panose="020F0502020204030204" pitchFamily="34" charset="0"/>
              </a:rPr>
              <a:t>.</a:t>
            </a:r>
            <a:endParaRPr lang="en-US" sz="1600" b="0" i="0" dirty="0">
              <a:effectLst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503799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porce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cap="all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r>
                        <a:rPr lang="en-US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3" name="Εικόνα 2" descr="Εικόνα που περιέχει κέικ, σοκολάτα, πίνακας, πιάτο&#10;&#10;Περιγραφή που δημιουργήθηκε αυτόματα">
            <a:extLst>
              <a:ext uri="{FF2B5EF4-FFF2-40B4-BE49-F238E27FC236}">
                <a16:creationId xmlns:a16="http://schemas.microsoft.com/office/drawing/2014/main" id="{12302DA4-2B1B-BD60-542C-279E2DE06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08" y="1209368"/>
            <a:ext cx="456101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641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609461" y="565071"/>
            <a:ext cx="42119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i="1" dirty="0" smtClean="0">
                <a:solidFill>
                  <a:srgbClr val="000000"/>
                </a:solidFill>
              </a:rPr>
              <a:t>Kokosky</a:t>
            </a:r>
            <a:endParaRPr lang="en-US" sz="28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5159009" y="1879220"/>
            <a:ext cx="2572071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velké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vaječné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bílky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lžičky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medu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Špetka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soli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1/2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hrnku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strouhaného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kokosu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Olivový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olej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sprej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1/2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hrnku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polosladkých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čokoládových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lupínků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lžička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panensk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ého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kokosov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ého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olej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US" sz="1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7787148" y="1696919"/>
            <a:ext cx="4257367" cy="5216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cs-CZ" sz="1500" dirty="0" smtClean="0">
                <a:cs typeface="Calibri" panose="020F0502020204030204" pitchFamily="34" charset="0"/>
              </a:rPr>
              <a:t> </a:t>
            </a:r>
            <a:r>
              <a:rPr lang="en-US" sz="1500" dirty="0" smtClean="0">
                <a:cs typeface="Calibri" panose="020F0502020204030204" pitchFamily="34" charset="0"/>
              </a:rPr>
              <a:t>V </a:t>
            </a:r>
            <a:r>
              <a:rPr lang="en-US" sz="1500" dirty="0" err="1">
                <a:cs typeface="Calibri" panose="020F0502020204030204" pitchFamily="34" charset="0"/>
              </a:rPr>
              <a:t>misce</a:t>
            </a:r>
            <a:r>
              <a:rPr lang="en-US" sz="1500" dirty="0">
                <a:cs typeface="Calibri" panose="020F0502020204030204" pitchFamily="34" charset="0"/>
              </a:rPr>
              <a:t> </a:t>
            </a:r>
            <a:r>
              <a:rPr lang="en-US" sz="1500" dirty="0" err="1">
                <a:cs typeface="Calibri" panose="020F0502020204030204" pitchFamily="34" charset="0"/>
              </a:rPr>
              <a:t>ušlehejte</a:t>
            </a:r>
            <a:r>
              <a:rPr lang="en-US" sz="1500" dirty="0">
                <a:cs typeface="Calibri" panose="020F0502020204030204" pitchFamily="34" charset="0"/>
              </a:rPr>
              <a:t> </a:t>
            </a:r>
            <a:r>
              <a:rPr lang="en-US" sz="1500" dirty="0" err="1">
                <a:cs typeface="Calibri" panose="020F0502020204030204" pitchFamily="34" charset="0"/>
              </a:rPr>
              <a:t>bílky</a:t>
            </a:r>
            <a:r>
              <a:rPr lang="en-US" sz="1500" dirty="0">
                <a:cs typeface="Calibri" panose="020F0502020204030204" pitchFamily="34" charset="0"/>
              </a:rPr>
              <a:t>, med a </a:t>
            </a:r>
            <a:r>
              <a:rPr lang="en-US" sz="1500" dirty="0" smtClean="0">
                <a:cs typeface="Calibri" panose="020F0502020204030204" pitchFamily="34" charset="0"/>
              </a:rPr>
              <a:t>s</a:t>
            </a:r>
            <a:r>
              <a:rPr lang="cs-CZ" sz="1500" dirty="0" smtClean="0">
                <a:cs typeface="Calibri" panose="020F0502020204030204" pitchFamily="34" charset="0"/>
              </a:rPr>
              <a:t>ů</a:t>
            </a:r>
            <a:r>
              <a:rPr lang="en-US" sz="1500" dirty="0" smtClean="0">
                <a:cs typeface="Calibri" panose="020F0502020204030204" pitchFamily="34" charset="0"/>
              </a:rPr>
              <a:t>l </a:t>
            </a:r>
            <a:r>
              <a:rPr lang="en-US" sz="1500" dirty="0">
                <a:cs typeface="Calibri" panose="020F0502020204030204" pitchFamily="34" charset="0"/>
              </a:rPr>
              <a:t>do </a:t>
            </a:r>
            <a:r>
              <a:rPr lang="en-US" sz="1500" dirty="0" err="1">
                <a:cs typeface="Calibri" panose="020F0502020204030204" pitchFamily="34" charset="0"/>
              </a:rPr>
              <a:t>pěny</a:t>
            </a:r>
            <a:r>
              <a:rPr lang="en-US" sz="1500" dirty="0">
                <a:cs typeface="Calibri" panose="020F0502020204030204" pitchFamily="34" charset="0"/>
              </a:rPr>
              <a:t>. </a:t>
            </a:r>
            <a:r>
              <a:rPr lang="cs-CZ" sz="1500" dirty="0" err="1" smtClean="0">
                <a:cs typeface="Calibri" panose="020F0502020204030204" pitchFamily="34" charset="0"/>
              </a:rPr>
              <a:t>Vmích</a:t>
            </a:r>
            <a:r>
              <a:rPr lang="en-US" sz="1500" dirty="0" err="1" smtClean="0">
                <a:cs typeface="Calibri" panose="020F0502020204030204" pitchFamily="34" charset="0"/>
              </a:rPr>
              <a:t>ejte</a:t>
            </a:r>
            <a:r>
              <a:rPr lang="en-US" sz="1500" dirty="0" smtClean="0">
                <a:cs typeface="Calibri" panose="020F0502020204030204" pitchFamily="34" charset="0"/>
              </a:rPr>
              <a:t> </a:t>
            </a:r>
            <a:r>
              <a:rPr lang="cs-CZ" sz="1500" dirty="0" smtClean="0">
                <a:cs typeface="Calibri" panose="020F0502020204030204" pitchFamily="34" charset="0"/>
              </a:rPr>
              <a:t>strouhaný </a:t>
            </a:r>
            <a:r>
              <a:rPr lang="en-US" sz="1500" dirty="0" err="1" smtClean="0">
                <a:cs typeface="Calibri" panose="020F0502020204030204" pitchFamily="34" charset="0"/>
              </a:rPr>
              <a:t>kokos</a:t>
            </a:r>
            <a:r>
              <a:rPr lang="en-US" sz="1500" dirty="0" smtClean="0">
                <a:cs typeface="Calibri" panose="020F0502020204030204" pitchFamily="34" charset="0"/>
              </a:rPr>
              <a:t>.</a:t>
            </a:r>
            <a:endParaRPr lang="cs-CZ" sz="1500" dirty="0" smtClean="0"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500" dirty="0"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cs typeface="Calibri" panose="020F0502020204030204" pitchFamily="34" charset="0"/>
              </a:rPr>
              <a:t>Fritovací</a:t>
            </a:r>
            <a:r>
              <a:rPr lang="cs-CZ" sz="1500" dirty="0">
                <a:cs typeface="Calibri" panose="020F0502020204030204" pitchFamily="34" charset="0"/>
              </a:rPr>
              <a:t> </a:t>
            </a:r>
            <a:r>
              <a:rPr lang="cs-CZ" sz="1500" dirty="0" smtClean="0">
                <a:cs typeface="Calibri" panose="020F0502020204030204" pitchFamily="34" charset="0"/>
              </a:rPr>
              <a:t>nádobu s roštem</a:t>
            </a:r>
            <a:r>
              <a:rPr lang="en-US" sz="1500" dirty="0" smtClean="0">
                <a:cs typeface="Calibri" panose="020F0502020204030204" pitchFamily="34" charset="0"/>
              </a:rPr>
              <a:t> </a:t>
            </a:r>
            <a:r>
              <a:rPr lang="en-US" sz="1500" dirty="0" err="1">
                <a:cs typeface="Calibri" panose="020F0502020204030204" pitchFamily="34" charset="0"/>
              </a:rPr>
              <a:t>vyložte</a:t>
            </a:r>
            <a:r>
              <a:rPr lang="en-US" sz="1500" dirty="0">
                <a:cs typeface="Calibri" panose="020F0502020204030204" pitchFamily="34" charset="0"/>
              </a:rPr>
              <a:t> </a:t>
            </a:r>
            <a:r>
              <a:rPr lang="cs-CZ" sz="1500" dirty="0" smtClean="0">
                <a:cs typeface="Calibri" panose="020F0502020204030204" pitchFamily="34" charset="0"/>
              </a:rPr>
              <a:t>hliníkovou </a:t>
            </a:r>
            <a:r>
              <a:rPr lang="en-US" sz="1500" dirty="0" err="1" smtClean="0">
                <a:cs typeface="Calibri" panose="020F0502020204030204" pitchFamily="34" charset="0"/>
              </a:rPr>
              <a:t>fólií</a:t>
            </a:r>
            <a:r>
              <a:rPr lang="en-US" sz="1500" dirty="0" smtClean="0">
                <a:cs typeface="Calibri" panose="020F0502020204030204" pitchFamily="34" charset="0"/>
              </a:rPr>
              <a:t> a p</a:t>
            </a:r>
            <a:r>
              <a:rPr lang="cs-CZ" sz="1500" dirty="0" smtClean="0">
                <a:cs typeface="Calibri" panose="020F0502020204030204" pitchFamily="34" charset="0"/>
              </a:rPr>
              <a:t>o </a:t>
            </a:r>
            <a:r>
              <a:rPr lang="en-US" sz="1500" dirty="0" err="1" smtClean="0">
                <a:cs typeface="Calibri" panose="020F0502020204030204" pitchFamily="34" charset="0"/>
              </a:rPr>
              <a:t>stranách</a:t>
            </a:r>
            <a:r>
              <a:rPr lang="en-US" sz="1500" dirty="0" smtClean="0">
                <a:cs typeface="Calibri" panose="020F0502020204030204" pitchFamily="34" charset="0"/>
              </a:rPr>
              <a:t> </a:t>
            </a:r>
            <a:r>
              <a:rPr lang="en-US" sz="1500" dirty="0" err="1">
                <a:cs typeface="Calibri" panose="020F0502020204030204" pitchFamily="34" charset="0"/>
              </a:rPr>
              <a:t>ponechejte</a:t>
            </a:r>
            <a:r>
              <a:rPr lang="en-US" sz="1500" dirty="0">
                <a:cs typeface="Calibri" panose="020F0502020204030204" pitchFamily="34" charset="0"/>
              </a:rPr>
              <a:t> </a:t>
            </a:r>
            <a:r>
              <a:rPr lang="en-US" sz="1500" dirty="0" err="1">
                <a:cs typeface="Calibri" panose="020F0502020204030204" pitchFamily="34" charset="0"/>
              </a:rPr>
              <a:t>asi</a:t>
            </a:r>
            <a:r>
              <a:rPr lang="en-US" sz="1500" dirty="0">
                <a:cs typeface="Calibri" panose="020F0502020204030204" pitchFamily="34" charset="0"/>
              </a:rPr>
              <a:t> 2,5 cm </a:t>
            </a:r>
            <a:r>
              <a:rPr lang="en-US" sz="1500" dirty="0" err="1">
                <a:cs typeface="Calibri" panose="020F0502020204030204" pitchFamily="34" charset="0"/>
              </a:rPr>
              <a:t>přesah</a:t>
            </a:r>
            <a:r>
              <a:rPr lang="en-US" sz="1500" dirty="0">
                <a:cs typeface="Calibri" panose="020F0502020204030204" pitchFamily="34" charset="0"/>
              </a:rPr>
              <a:t>. </a:t>
            </a:r>
            <a:r>
              <a:rPr lang="en-US" sz="1500" dirty="0" err="1">
                <a:cs typeface="Calibri" panose="020F0502020204030204" pitchFamily="34" charset="0"/>
              </a:rPr>
              <a:t>Fólii</a:t>
            </a:r>
            <a:r>
              <a:rPr lang="en-US" sz="1500" dirty="0"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cs typeface="Calibri" panose="020F0502020204030204" pitchFamily="34" charset="0"/>
              </a:rPr>
              <a:t>lehce</a:t>
            </a:r>
            <a:r>
              <a:rPr lang="cs-CZ" sz="1500" dirty="0" smtClean="0">
                <a:cs typeface="Calibri" panose="020F0502020204030204" pitchFamily="34" charset="0"/>
              </a:rPr>
              <a:t> potřete olejem</a:t>
            </a:r>
            <a:r>
              <a:rPr lang="en-US" sz="1500" dirty="0" smtClean="0">
                <a:cs typeface="Calibri" panose="020F0502020204030204" pitchFamily="34" charset="0"/>
              </a:rPr>
              <a:t> </a:t>
            </a:r>
            <a:r>
              <a:rPr lang="en-US" sz="1500" dirty="0" err="1">
                <a:cs typeface="Calibri" panose="020F0502020204030204" pitchFamily="34" charset="0"/>
              </a:rPr>
              <a:t>na</a:t>
            </a:r>
            <a:r>
              <a:rPr lang="en-US" sz="1500" dirty="0"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cs typeface="Calibri" panose="020F0502020204030204" pitchFamily="34" charset="0"/>
              </a:rPr>
              <a:t>vaření</a:t>
            </a:r>
            <a:r>
              <a:rPr lang="en-US" sz="1500" dirty="0" smtClean="0">
                <a:cs typeface="Calibri" panose="020F0502020204030204" pitchFamily="34" charset="0"/>
              </a:rPr>
              <a:t>.</a:t>
            </a:r>
            <a:endParaRPr lang="cs-CZ" sz="1500" dirty="0" smtClean="0"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500" dirty="0">
                <a:cs typeface="Calibri" panose="020F0502020204030204" pitchFamily="34" charset="0"/>
              </a:rPr>
              <a:t> </a:t>
            </a:r>
            <a:r>
              <a:rPr lang="en-US" sz="1500" dirty="0" smtClean="0">
                <a:cs typeface="Calibri" panose="020F0502020204030204" pitchFamily="34" charset="0"/>
              </a:rPr>
              <a:t>P</a:t>
            </a:r>
            <a:r>
              <a:rPr lang="cs-CZ" sz="1500" dirty="0" err="1" smtClean="0">
                <a:cs typeface="Calibri" panose="020F0502020204030204" pitchFamily="34" charset="0"/>
              </a:rPr>
              <a:t>omocí</a:t>
            </a:r>
            <a:r>
              <a:rPr lang="cs-CZ" sz="1500" dirty="0" smtClean="0">
                <a:cs typeface="Calibri" panose="020F0502020204030204" pitchFamily="34" charset="0"/>
              </a:rPr>
              <a:t> lžíce tvořte ze směsi na fólii kopečky</a:t>
            </a:r>
            <a:r>
              <a:rPr lang="en-US" sz="1500" dirty="0" smtClean="0">
                <a:cs typeface="Calibri" panose="020F0502020204030204" pitchFamily="34" charset="0"/>
              </a:rPr>
              <a:t> </a:t>
            </a:r>
            <a:r>
              <a:rPr lang="en-US" sz="1500" dirty="0" err="1">
                <a:cs typeface="Calibri" panose="020F0502020204030204" pitchFamily="34" charset="0"/>
              </a:rPr>
              <a:t>ve</a:t>
            </a:r>
            <a:r>
              <a:rPr lang="en-US" sz="1500" dirty="0">
                <a:cs typeface="Calibri" panose="020F0502020204030204" pitchFamily="34" charset="0"/>
              </a:rPr>
              <a:t> </a:t>
            </a:r>
            <a:r>
              <a:rPr lang="en-US" sz="1500" dirty="0" err="1">
                <a:cs typeface="Calibri" panose="020F0502020204030204" pitchFamily="34" charset="0"/>
              </a:rPr>
              <a:t>vzdálenosti</a:t>
            </a:r>
            <a:r>
              <a:rPr lang="en-US" sz="1500" dirty="0">
                <a:cs typeface="Calibri" panose="020F0502020204030204" pitchFamily="34" charset="0"/>
              </a:rPr>
              <a:t> </a:t>
            </a:r>
            <a:r>
              <a:rPr lang="en-US" sz="1500" dirty="0" err="1">
                <a:cs typeface="Calibri" panose="020F0502020204030204" pitchFamily="34" charset="0"/>
              </a:rPr>
              <a:t>asi</a:t>
            </a:r>
            <a:r>
              <a:rPr lang="en-US" sz="1500" dirty="0">
                <a:cs typeface="Calibri" panose="020F0502020204030204" pitchFamily="34" charset="0"/>
              </a:rPr>
              <a:t> 6 cm od </a:t>
            </a:r>
            <a:r>
              <a:rPr lang="en-US" sz="1500" dirty="0" err="1">
                <a:cs typeface="Calibri" panose="020F0502020204030204" pitchFamily="34" charset="0"/>
              </a:rPr>
              <a:t>sebe</a:t>
            </a:r>
            <a:r>
              <a:rPr lang="en-US" sz="1500" dirty="0">
                <a:cs typeface="Calibri" panose="020F0502020204030204" pitchFamily="34" charset="0"/>
              </a:rPr>
              <a:t>. </a:t>
            </a:r>
            <a:r>
              <a:rPr lang="cs-CZ" sz="1500" dirty="0" smtClean="0">
                <a:cs typeface="Calibri" panose="020F0502020204030204" pitchFamily="34" charset="0"/>
              </a:rPr>
              <a:t>Peč</a:t>
            </a:r>
            <a:r>
              <a:rPr lang="en-US" sz="1500" dirty="0" err="1" smtClean="0">
                <a:cs typeface="Calibri" panose="020F0502020204030204" pitchFamily="34" charset="0"/>
              </a:rPr>
              <a:t>te</a:t>
            </a:r>
            <a:r>
              <a:rPr lang="en-US" sz="1500" dirty="0" smtClean="0">
                <a:cs typeface="Calibri" panose="020F0502020204030204" pitchFamily="34" charset="0"/>
              </a:rPr>
              <a:t> </a:t>
            </a:r>
            <a:r>
              <a:rPr lang="en-US" sz="1500" dirty="0" err="1">
                <a:cs typeface="Calibri" panose="020F0502020204030204" pitchFamily="34" charset="0"/>
              </a:rPr>
              <a:t>při</a:t>
            </a:r>
            <a:r>
              <a:rPr lang="en-US" sz="1500" dirty="0">
                <a:cs typeface="Calibri" panose="020F0502020204030204" pitchFamily="34" charset="0"/>
              </a:rPr>
              <a:t> </a:t>
            </a:r>
            <a:r>
              <a:rPr lang="en-US" sz="1500" dirty="0" smtClean="0">
                <a:cs typeface="Calibri" panose="020F0502020204030204" pitchFamily="34" charset="0"/>
              </a:rPr>
              <a:t>160</a:t>
            </a:r>
            <a:r>
              <a:rPr lang="cs-CZ" sz="1500" dirty="0">
                <a:cs typeface="Calibri" panose="020F0502020204030204" pitchFamily="34" charset="0"/>
              </a:rPr>
              <a:t> </a:t>
            </a:r>
            <a:r>
              <a:rPr lang="en-US" sz="1500" dirty="0" smtClean="0">
                <a:cs typeface="Calibri" panose="020F0502020204030204" pitchFamily="34" charset="0"/>
              </a:rPr>
              <a:t>°C</a:t>
            </a:r>
            <a:r>
              <a:rPr lang="cs-CZ" sz="1500" dirty="0" smtClean="0">
                <a:cs typeface="Calibri" panose="020F0502020204030204" pitchFamily="34" charset="0"/>
              </a:rPr>
              <a:t> 3-5 minut</a:t>
            </a:r>
            <a:r>
              <a:rPr lang="en-US" sz="1500" dirty="0" smtClean="0">
                <a:cs typeface="Calibri" panose="020F0502020204030204" pitchFamily="34" charset="0"/>
              </a:rPr>
              <a:t>, </a:t>
            </a:r>
            <a:r>
              <a:rPr lang="en-US" sz="1500" dirty="0" err="1">
                <a:cs typeface="Calibri" panose="020F0502020204030204" pitchFamily="34" charset="0"/>
              </a:rPr>
              <a:t>dokud</a:t>
            </a:r>
            <a:r>
              <a:rPr lang="en-US" sz="1500" dirty="0">
                <a:cs typeface="Calibri" panose="020F0502020204030204" pitchFamily="34" charset="0"/>
              </a:rPr>
              <a:t> </a:t>
            </a:r>
            <a:r>
              <a:rPr lang="cs-CZ" sz="1500" dirty="0" smtClean="0">
                <a:cs typeface="Calibri" panose="020F0502020204030204" pitchFamily="34" charset="0"/>
              </a:rPr>
              <a:t>kokosky </a:t>
            </a:r>
            <a:r>
              <a:rPr lang="en-US" sz="1500" dirty="0" err="1" smtClean="0">
                <a:cs typeface="Calibri" panose="020F0502020204030204" pitchFamily="34" charset="0"/>
              </a:rPr>
              <a:t>neztuhn</a:t>
            </a:r>
            <a:r>
              <a:rPr lang="cs-CZ" sz="1500" dirty="0" smtClean="0">
                <a:cs typeface="Calibri" panose="020F0502020204030204" pitchFamily="34" charset="0"/>
              </a:rPr>
              <a:t>ou</a:t>
            </a:r>
            <a:r>
              <a:rPr lang="en-US" sz="1500" dirty="0" smtClean="0">
                <a:cs typeface="Calibri" panose="020F0502020204030204" pitchFamily="34" charset="0"/>
              </a:rPr>
              <a:t> </a:t>
            </a:r>
            <a:r>
              <a:rPr lang="en-US" sz="1500" dirty="0">
                <a:cs typeface="Calibri" panose="020F0502020204030204" pitchFamily="34" charset="0"/>
              </a:rPr>
              <a:t>a </a:t>
            </a:r>
            <a:r>
              <a:rPr lang="en-US" sz="1500" dirty="0" err="1">
                <a:cs typeface="Calibri" panose="020F0502020204030204" pitchFamily="34" charset="0"/>
              </a:rPr>
              <a:t>místy</a:t>
            </a:r>
            <a:r>
              <a:rPr lang="en-US" sz="1500" dirty="0">
                <a:cs typeface="Calibri" panose="020F0502020204030204" pitchFamily="34" charset="0"/>
              </a:rPr>
              <a:t> </a:t>
            </a:r>
            <a:r>
              <a:rPr lang="cs-CZ" sz="1500" dirty="0" smtClean="0">
                <a:cs typeface="Calibri" panose="020F0502020204030204" pitchFamily="34" charset="0"/>
              </a:rPr>
              <a:t>ne</a:t>
            </a:r>
            <a:r>
              <a:rPr lang="en-US" sz="1500" dirty="0" err="1" smtClean="0">
                <a:cs typeface="Calibri" panose="020F0502020204030204" pitchFamily="34" charset="0"/>
              </a:rPr>
              <a:t>zezlátn</a:t>
            </a:r>
            <a:r>
              <a:rPr lang="cs-CZ" sz="1500" dirty="0" smtClean="0">
                <a:cs typeface="Calibri" panose="020F0502020204030204" pitchFamily="34" charset="0"/>
              </a:rPr>
              <a:t>ou</a:t>
            </a:r>
            <a:r>
              <a:rPr lang="en-US" sz="1500" dirty="0" smtClean="0">
                <a:cs typeface="Calibri" panose="020F0502020204030204" pitchFamily="34" charset="0"/>
              </a:rPr>
              <a:t>. </a:t>
            </a:r>
            <a:r>
              <a:rPr lang="en-US" sz="1500" dirty="0" err="1">
                <a:cs typeface="Calibri" panose="020F0502020204030204" pitchFamily="34" charset="0"/>
              </a:rPr>
              <a:t>Otočte</a:t>
            </a:r>
            <a:r>
              <a:rPr lang="en-US" sz="1500" dirty="0">
                <a:cs typeface="Calibri" panose="020F0502020204030204" pitchFamily="34" charset="0"/>
              </a:rPr>
              <a:t> a </a:t>
            </a:r>
            <a:r>
              <a:rPr lang="en-US" sz="1500" dirty="0" smtClean="0">
                <a:cs typeface="Calibri" panose="020F0502020204030204" pitchFamily="34" charset="0"/>
              </a:rPr>
              <a:t>p</a:t>
            </a:r>
            <a:r>
              <a:rPr lang="cs-CZ" sz="1500" dirty="0" err="1" smtClean="0">
                <a:cs typeface="Calibri" panose="020F0502020204030204" pitchFamily="34" charset="0"/>
              </a:rPr>
              <a:t>ečte</a:t>
            </a:r>
            <a:r>
              <a:rPr lang="cs-CZ" sz="1500" dirty="0" smtClean="0">
                <a:cs typeface="Calibri" panose="020F0502020204030204" pitchFamily="34" charset="0"/>
              </a:rPr>
              <a:t> ještě 1-2 minuty</a:t>
            </a:r>
            <a:r>
              <a:rPr lang="en-US" sz="1500" dirty="0" smtClean="0">
                <a:cs typeface="Calibri" panose="020F0502020204030204" pitchFamily="34" charset="0"/>
              </a:rPr>
              <a:t>, </a:t>
            </a:r>
            <a:r>
              <a:rPr lang="en-US" sz="1500" dirty="0" err="1">
                <a:cs typeface="Calibri" panose="020F0502020204030204" pitchFamily="34" charset="0"/>
              </a:rPr>
              <a:t>dokud</a:t>
            </a:r>
            <a:r>
              <a:rPr lang="en-US" sz="1500" dirty="0">
                <a:cs typeface="Calibri" panose="020F0502020204030204" pitchFamily="34" charset="0"/>
              </a:rPr>
              <a:t> </a:t>
            </a:r>
            <a:r>
              <a:rPr lang="en-US" sz="1500" dirty="0" err="1">
                <a:cs typeface="Calibri" panose="020F0502020204030204" pitchFamily="34" charset="0"/>
              </a:rPr>
              <a:t>nebude</a:t>
            </a:r>
            <a:r>
              <a:rPr lang="en-US" sz="1500" dirty="0">
                <a:cs typeface="Calibri" panose="020F0502020204030204" pitchFamily="34" charset="0"/>
              </a:rPr>
              <a:t> </a:t>
            </a:r>
            <a:r>
              <a:rPr lang="en-US" sz="1500" dirty="0" err="1">
                <a:cs typeface="Calibri" panose="020F0502020204030204" pitchFamily="34" charset="0"/>
              </a:rPr>
              <a:t>plochá</a:t>
            </a:r>
            <a:r>
              <a:rPr lang="en-US" sz="1500" dirty="0">
                <a:cs typeface="Calibri" panose="020F0502020204030204" pitchFamily="34" charset="0"/>
              </a:rPr>
              <a:t> </a:t>
            </a:r>
            <a:r>
              <a:rPr lang="en-US" sz="1500" dirty="0" err="1">
                <a:cs typeface="Calibri" panose="020F0502020204030204" pitchFamily="34" charset="0"/>
              </a:rPr>
              <a:t>strana</a:t>
            </a:r>
            <a:r>
              <a:rPr lang="en-US" sz="1500" dirty="0">
                <a:cs typeface="Calibri" panose="020F0502020204030204" pitchFamily="34" charset="0"/>
              </a:rPr>
              <a:t> </a:t>
            </a:r>
            <a:r>
              <a:rPr lang="en-US" sz="1500" dirty="0" err="1">
                <a:cs typeface="Calibri" panose="020F0502020204030204" pitchFamily="34" charset="0"/>
              </a:rPr>
              <a:t>ztuhlá</a:t>
            </a:r>
            <a:r>
              <a:rPr lang="en-US" sz="1500" dirty="0">
                <a:cs typeface="Calibri" panose="020F0502020204030204" pitchFamily="34" charset="0"/>
              </a:rPr>
              <a:t> a </a:t>
            </a:r>
            <a:r>
              <a:rPr lang="en-US" sz="1500" dirty="0" err="1">
                <a:cs typeface="Calibri" panose="020F0502020204030204" pitchFamily="34" charset="0"/>
              </a:rPr>
              <a:t>suchá</a:t>
            </a:r>
            <a:r>
              <a:rPr lang="en-US" sz="1500" dirty="0">
                <a:cs typeface="Calibri" panose="020F0502020204030204" pitchFamily="34" charset="0"/>
              </a:rPr>
              <a:t> </a:t>
            </a:r>
            <a:r>
              <a:rPr lang="en-US" sz="1500" dirty="0" err="1">
                <a:cs typeface="Calibri" panose="020F0502020204030204" pitchFamily="34" charset="0"/>
              </a:rPr>
              <a:t>na</a:t>
            </a:r>
            <a:r>
              <a:rPr lang="en-US" sz="1500" dirty="0"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cs typeface="Calibri" panose="020F0502020204030204" pitchFamily="34" charset="0"/>
              </a:rPr>
              <a:t>dotek</a:t>
            </a:r>
            <a:r>
              <a:rPr lang="cs-CZ" sz="1500" dirty="0">
                <a:cs typeface="Calibri" panose="020F0502020204030204" pitchFamily="34" charset="0"/>
              </a:rPr>
              <a:t>.</a:t>
            </a:r>
            <a:r>
              <a:rPr lang="en-US" sz="1500" dirty="0" smtClean="0">
                <a:cs typeface="Calibri" panose="020F0502020204030204" pitchFamily="34" charset="0"/>
              </a:rPr>
              <a:t> </a:t>
            </a:r>
            <a:r>
              <a:rPr lang="cs-CZ" sz="1500" dirty="0" smtClean="0">
                <a:cs typeface="Calibri" panose="020F0502020204030204" pitchFamily="34" charset="0"/>
              </a:rPr>
              <a:t>Hotové kokosky</a:t>
            </a:r>
            <a:r>
              <a:rPr lang="en-US" sz="1500" dirty="0" smtClean="0">
                <a:cs typeface="Calibri" panose="020F0502020204030204" pitchFamily="34" charset="0"/>
              </a:rPr>
              <a:t> </a:t>
            </a:r>
            <a:r>
              <a:rPr lang="en-US" sz="1500" dirty="0" err="1">
                <a:cs typeface="Calibri" panose="020F0502020204030204" pitchFamily="34" charset="0"/>
              </a:rPr>
              <a:t>opatrně</a:t>
            </a:r>
            <a:r>
              <a:rPr lang="en-US" sz="1500" dirty="0"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cs typeface="Calibri" panose="020F0502020204030204" pitchFamily="34" charset="0"/>
              </a:rPr>
              <a:t>vyjměte</a:t>
            </a:r>
            <a:r>
              <a:rPr lang="en-US" sz="1500" dirty="0" smtClean="0">
                <a:cs typeface="Calibri" panose="020F0502020204030204" pitchFamily="34" charset="0"/>
              </a:rPr>
              <a:t> </a:t>
            </a:r>
            <a:r>
              <a:rPr lang="en-US" sz="1500" dirty="0">
                <a:cs typeface="Calibri" panose="020F0502020204030204" pitchFamily="34" charset="0"/>
              </a:rPr>
              <a:t>z </a:t>
            </a:r>
            <a:r>
              <a:rPr lang="en-US" sz="1500" dirty="0" err="1" smtClean="0">
                <a:cs typeface="Calibri" panose="020F0502020204030204" pitchFamily="34" charset="0"/>
              </a:rPr>
              <a:t>fritézy</a:t>
            </a:r>
            <a:r>
              <a:rPr lang="cs-CZ" sz="1500" dirty="0" smtClean="0">
                <a:cs typeface="Calibri" panose="020F0502020204030204" pitchFamily="34" charset="0"/>
              </a:rPr>
              <a:t> a nechte</a:t>
            </a:r>
            <a:r>
              <a:rPr lang="en-US" sz="1500" dirty="0" smtClean="0"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cs typeface="Calibri" panose="020F0502020204030204" pitchFamily="34" charset="0"/>
              </a:rPr>
              <a:t>vychladnout</a:t>
            </a:r>
            <a:r>
              <a:rPr lang="en-US" sz="1500" dirty="0" smtClean="0">
                <a:cs typeface="Calibri" panose="020F0502020204030204" pitchFamily="34" charset="0"/>
              </a:rPr>
              <a:t>.</a:t>
            </a:r>
            <a:endParaRPr lang="cs-CZ" sz="1500" dirty="0" smtClean="0"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500" dirty="0"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cs typeface="Calibri" panose="020F0502020204030204" pitchFamily="34" charset="0"/>
              </a:rPr>
              <a:t>Malý</a:t>
            </a:r>
            <a:r>
              <a:rPr lang="en-US" sz="1500" dirty="0" smtClean="0">
                <a:cs typeface="Calibri" panose="020F0502020204030204" pitchFamily="34" charset="0"/>
              </a:rPr>
              <a:t> </a:t>
            </a:r>
            <a:r>
              <a:rPr lang="en-US" sz="1500" dirty="0" err="1">
                <a:cs typeface="Calibri" panose="020F0502020204030204" pitchFamily="34" charset="0"/>
              </a:rPr>
              <a:t>plech</a:t>
            </a:r>
            <a:r>
              <a:rPr lang="en-US" sz="1500" dirty="0">
                <a:cs typeface="Calibri" panose="020F0502020204030204" pitchFamily="34" charset="0"/>
              </a:rPr>
              <a:t> </a:t>
            </a:r>
            <a:r>
              <a:rPr lang="cs-CZ" sz="1500" dirty="0">
                <a:cs typeface="Calibri" panose="020F0502020204030204" pitchFamily="34" charset="0"/>
              </a:rPr>
              <a:t>v</a:t>
            </a:r>
            <a:r>
              <a:rPr lang="en-US" sz="1500" dirty="0" err="1" smtClean="0">
                <a:cs typeface="Calibri" panose="020F0502020204030204" pitchFamily="34" charset="0"/>
              </a:rPr>
              <a:t>yložte</a:t>
            </a:r>
            <a:r>
              <a:rPr lang="en-US" sz="1500" dirty="0" smtClean="0">
                <a:cs typeface="Calibri" panose="020F0502020204030204" pitchFamily="34" charset="0"/>
              </a:rPr>
              <a:t> </a:t>
            </a:r>
            <a:r>
              <a:rPr lang="en-US" sz="1500" dirty="0" err="1">
                <a:cs typeface="Calibri" panose="020F0502020204030204" pitchFamily="34" charset="0"/>
              </a:rPr>
              <a:t>pergamenem</a:t>
            </a:r>
            <a:r>
              <a:rPr lang="en-US" sz="1500" dirty="0">
                <a:cs typeface="Calibri" panose="020F0502020204030204" pitchFamily="34" charset="0"/>
              </a:rPr>
              <a:t>. </a:t>
            </a:r>
            <a:r>
              <a:rPr lang="en-US" sz="1500" dirty="0" smtClean="0">
                <a:cs typeface="Calibri" panose="020F0502020204030204" pitchFamily="34" charset="0"/>
              </a:rPr>
              <a:t>V </a:t>
            </a:r>
            <a:r>
              <a:rPr lang="cs-CZ" sz="1500" dirty="0" err="1" smtClean="0">
                <a:cs typeface="Calibri" panose="020F0502020204030204" pitchFamily="34" charset="0"/>
              </a:rPr>
              <a:t>tepluodol</a:t>
            </a:r>
            <a:r>
              <a:rPr lang="en-US" sz="1500" dirty="0" smtClean="0">
                <a:cs typeface="Calibri" panose="020F0502020204030204" pitchFamily="34" charset="0"/>
              </a:rPr>
              <a:t>né </a:t>
            </a:r>
            <a:r>
              <a:rPr lang="en-US" sz="1500" dirty="0" err="1">
                <a:cs typeface="Calibri" panose="020F0502020204030204" pitchFamily="34" charset="0"/>
              </a:rPr>
              <a:t>misce</a:t>
            </a:r>
            <a:r>
              <a:rPr lang="en-US" sz="1500" dirty="0">
                <a:cs typeface="Calibri" panose="020F0502020204030204" pitchFamily="34" charset="0"/>
              </a:rPr>
              <a:t> </a:t>
            </a:r>
            <a:r>
              <a:rPr lang="en-US" sz="1500" dirty="0" err="1">
                <a:cs typeface="Calibri" panose="020F0502020204030204" pitchFamily="34" charset="0"/>
              </a:rPr>
              <a:t>smíchejte</a:t>
            </a:r>
            <a:r>
              <a:rPr lang="en-US" sz="1500" dirty="0">
                <a:cs typeface="Calibri" panose="020F0502020204030204" pitchFamily="34" charset="0"/>
              </a:rPr>
              <a:t> </a:t>
            </a:r>
            <a:r>
              <a:rPr lang="cs-CZ" sz="1500" dirty="0" smtClean="0">
                <a:cs typeface="Calibri" panose="020F0502020204030204" pitchFamily="34" charset="0"/>
              </a:rPr>
              <a:t>kousky čokolády</a:t>
            </a:r>
            <a:r>
              <a:rPr lang="en-US" sz="1500" dirty="0" smtClean="0">
                <a:cs typeface="Calibri" panose="020F0502020204030204" pitchFamily="34" charset="0"/>
              </a:rPr>
              <a:t> </a:t>
            </a:r>
            <a:r>
              <a:rPr lang="en-US" sz="1500" dirty="0">
                <a:cs typeface="Calibri" panose="020F0502020204030204" pitchFamily="34" charset="0"/>
              </a:rPr>
              <a:t>a </a:t>
            </a:r>
            <a:r>
              <a:rPr lang="cs-CZ" sz="1500" dirty="0" smtClean="0">
                <a:cs typeface="Calibri" panose="020F0502020204030204" pitchFamily="34" charset="0"/>
              </a:rPr>
              <a:t>kokosový </a:t>
            </a:r>
            <a:r>
              <a:rPr lang="en-US" sz="1500" dirty="0" err="1" smtClean="0">
                <a:cs typeface="Calibri" panose="020F0502020204030204" pitchFamily="34" charset="0"/>
              </a:rPr>
              <a:t>olej</a:t>
            </a:r>
            <a:r>
              <a:rPr lang="en-US" sz="1500" dirty="0">
                <a:cs typeface="Calibri" panose="020F0502020204030204" pitchFamily="34" charset="0"/>
              </a:rPr>
              <a:t>. </a:t>
            </a:r>
            <a:r>
              <a:rPr lang="en-US" sz="1500" dirty="0" err="1">
                <a:cs typeface="Calibri" panose="020F0502020204030204" pitchFamily="34" charset="0"/>
              </a:rPr>
              <a:t>Zahřívejte</a:t>
            </a:r>
            <a:r>
              <a:rPr lang="en-US" sz="1500" dirty="0">
                <a:cs typeface="Calibri" panose="020F0502020204030204" pitchFamily="34" charset="0"/>
              </a:rPr>
              <a:t> v </a:t>
            </a:r>
            <a:r>
              <a:rPr lang="en-US" sz="1500" dirty="0" err="1">
                <a:cs typeface="Calibri" panose="020F0502020204030204" pitchFamily="34" charset="0"/>
              </a:rPr>
              <a:t>mikrovlnné</a:t>
            </a:r>
            <a:r>
              <a:rPr lang="en-US" sz="1500" dirty="0"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cs typeface="Calibri" panose="020F0502020204030204" pitchFamily="34" charset="0"/>
              </a:rPr>
              <a:t>troubě</a:t>
            </a:r>
            <a:r>
              <a:rPr lang="cs-CZ" sz="1500" dirty="0" smtClean="0">
                <a:cs typeface="Calibri" panose="020F0502020204030204" pitchFamily="34" charset="0"/>
              </a:rPr>
              <a:t> asi 1 minutu a průběžně</a:t>
            </a:r>
            <a:r>
              <a:rPr lang="en-US" sz="1500" dirty="0" smtClean="0"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cs typeface="Calibri" panose="020F0502020204030204" pitchFamily="34" charset="0"/>
              </a:rPr>
              <a:t>míchejte</a:t>
            </a:r>
            <a:r>
              <a:rPr lang="en-US" sz="1500" dirty="0" smtClean="0">
                <a:cs typeface="Calibri" panose="020F0502020204030204" pitchFamily="34" charset="0"/>
              </a:rPr>
              <a:t>, </a:t>
            </a:r>
            <a:r>
              <a:rPr lang="en-US" sz="1500" dirty="0" err="1">
                <a:cs typeface="Calibri" panose="020F0502020204030204" pitchFamily="34" charset="0"/>
              </a:rPr>
              <a:t>dokud</a:t>
            </a:r>
            <a:r>
              <a:rPr lang="en-US" sz="1500" dirty="0">
                <a:cs typeface="Calibri" panose="020F0502020204030204" pitchFamily="34" charset="0"/>
              </a:rPr>
              <a:t> se </a:t>
            </a:r>
            <a:r>
              <a:rPr lang="cs-CZ" sz="1500" dirty="0" smtClean="0">
                <a:cs typeface="Calibri" panose="020F0502020204030204" pitchFamily="34" charset="0"/>
              </a:rPr>
              <a:t>čokoláda </a:t>
            </a:r>
            <a:r>
              <a:rPr lang="en-US" sz="1500" dirty="0" err="1" smtClean="0">
                <a:cs typeface="Calibri" panose="020F0502020204030204" pitchFamily="34" charset="0"/>
              </a:rPr>
              <a:t>nerozpustí</a:t>
            </a:r>
            <a:r>
              <a:rPr lang="en-US" sz="1500" dirty="0" smtClean="0">
                <a:cs typeface="Calibri" panose="020F0502020204030204" pitchFamily="34" charset="0"/>
              </a:rPr>
              <a:t> a</a:t>
            </a:r>
            <a:r>
              <a:rPr lang="cs-CZ" sz="1500" dirty="0" smtClean="0"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cs typeface="Calibri" panose="020F0502020204030204" pitchFamily="34" charset="0"/>
              </a:rPr>
              <a:t>nebude</a:t>
            </a:r>
            <a:r>
              <a:rPr lang="en-US" sz="1500" dirty="0" smtClean="0"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cs typeface="Calibri" panose="020F0502020204030204" pitchFamily="34" charset="0"/>
              </a:rPr>
              <a:t>hladká</a:t>
            </a:r>
            <a:r>
              <a:rPr lang="cs-CZ" sz="1500" dirty="0" smtClean="0">
                <a:cs typeface="Calibri" panose="020F0502020204030204" pitchFamily="34" charset="0"/>
              </a:rPr>
              <a:t>.</a:t>
            </a:r>
          </a:p>
          <a:p>
            <a:pPr>
              <a:buFont typeface="+mj-lt"/>
              <a:buAutoNum type="arabicPeriod"/>
            </a:pPr>
            <a:r>
              <a:rPr lang="cs-CZ" sz="1500" dirty="0"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cs typeface="Calibri" panose="020F0502020204030204" pitchFamily="34" charset="0"/>
              </a:rPr>
              <a:t>Plochou</a:t>
            </a:r>
            <a:r>
              <a:rPr lang="en-US" sz="1500" dirty="0" smtClean="0">
                <a:cs typeface="Calibri" panose="020F0502020204030204" pitchFamily="34" charset="0"/>
              </a:rPr>
              <a:t> </a:t>
            </a:r>
            <a:r>
              <a:rPr lang="en-US" sz="1500" dirty="0" err="1">
                <a:cs typeface="Calibri" panose="020F0502020204030204" pitchFamily="34" charset="0"/>
              </a:rPr>
              <a:t>stranu</a:t>
            </a:r>
            <a:r>
              <a:rPr lang="en-US" sz="1500" dirty="0">
                <a:cs typeface="Calibri" panose="020F0502020204030204" pitchFamily="34" charset="0"/>
              </a:rPr>
              <a:t> </a:t>
            </a:r>
            <a:r>
              <a:rPr lang="cs-CZ" sz="1500" dirty="0" smtClean="0">
                <a:cs typeface="Calibri" panose="020F0502020204030204" pitchFamily="34" charset="0"/>
              </a:rPr>
              <a:t>kokosek</a:t>
            </a:r>
            <a:r>
              <a:rPr lang="en-US" sz="1500" dirty="0" smtClean="0"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cs typeface="Calibri" panose="020F0502020204030204" pitchFamily="34" charset="0"/>
              </a:rPr>
              <a:t>namáč</a:t>
            </a:r>
            <a:r>
              <a:rPr lang="cs-CZ" sz="1500" dirty="0" err="1" smtClean="0">
                <a:cs typeface="Calibri" panose="020F0502020204030204" pitchFamily="34" charset="0"/>
              </a:rPr>
              <a:t>ejte</a:t>
            </a:r>
            <a:r>
              <a:rPr lang="en-US" sz="1500" dirty="0" smtClean="0">
                <a:cs typeface="Calibri" panose="020F0502020204030204" pitchFamily="34" charset="0"/>
              </a:rPr>
              <a:t> </a:t>
            </a:r>
            <a:r>
              <a:rPr lang="en-US" sz="1500" dirty="0">
                <a:cs typeface="Calibri" panose="020F0502020204030204" pitchFamily="34" charset="0"/>
              </a:rPr>
              <a:t>do </a:t>
            </a:r>
            <a:r>
              <a:rPr lang="en-US" sz="1500" dirty="0" err="1" smtClean="0">
                <a:cs typeface="Calibri" panose="020F0502020204030204" pitchFamily="34" charset="0"/>
              </a:rPr>
              <a:t>čokolád</a:t>
            </a:r>
            <a:r>
              <a:rPr lang="cs-CZ" sz="1500" dirty="0" smtClean="0">
                <a:cs typeface="Calibri" panose="020F0502020204030204" pitchFamily="34" charset="0"/>
              </a:rPr>
              <a:t>y a pokládejte je na připravený</a:t>
            </a:r>
            <a:r>
              <a:rPr lang="en-US" sz="1500" dirty="0" smtClean="0"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cs typeface="Calibri" panose="020F0502020204030204" pitchFamily="34" charset="0"/>
              </a:rPr>
              <a:t>pl</a:t>
            </a:r>
            <a:r>
              <a:rPr lang="cs-CZ" sz="1500" dirty="0" smtClean="0">
                <a:cs typeface="Calibri" panose="020F0502020204030204" pitchFamily="34" charset="0"/>
              </a:rPr>
              <a:t>ech</a:t>
            </a:r>
            <a:r>
              <a:rPr lang="en-US" sz="1500" dirty="0" smtClean="0">
                <a:cs typeface="Calibri" panose="020F0502020204030204" pitchFamily="34" charset="0"/>
              </a:rPr>
              <a:t> </a:t>
            </a:r>
            <a:r>
              <a:rPr lang="cs-CZ" sz="1500" dirty="0" smtClean="0">
                <a:cs typeface="Calibri" panose="020F0502020204030204" pitchFamily="34" charset="0"/>
              </a:rPr>
              <a:t>plochou stranou dolů</a:t>
            </a:r>
            <a:r>
              <a:rPr lang="en-US" sz="1500" dirty="0" smtClean="0">
                <a:cs typeface="Calibri" panose="020F0502020204030204" pitchFamily="34" charset="0"/>
              </a:rPr>
              <a:t>. </a:t>
            </a:r>
            <a:r>
              <a:rPr lang="cs-CZ" sz="1500" dirty="0" err="1" smtClean="0">
                <a:cs typeface="Calibri" panose="020F0502020204030204" pitchFamily="34" charset="0"/>
              </a:rPr>
              <a:t>Pon</a:t>
            </a:r>
            <a:r>
              <a:rPr lang="en-US" sz="1500" dirty="0" err="1" smtClean="0">
                <a:cs typeface="Calibri" panose="020F0502020204030204" pitchFamily="34" charset="0"/>
              </a:rPr>
              <a:t>echte</a:t>
            </a:r>
            <a:r>
              <a:rPr lang="en-US" sz="1500" dirty="0" smtClean="0">
                <a:cs typeface="Calibri" panose="020F0502020204030204" pitchFamily="34" charset="0"/>
              </a:rPr>
              <a:t> </a:t>
            </a:r>
            <a:r>
              <a:rPr lang="cs-CZ" sz="1500" dirty="0" smtClean="0">
                <a:cs typeface="Calibri" panose="020F0502020204030204" pitchFamily="34" charset="0"/>
              </a:rPr>
              <a:t>asi 20 minut </a:t>
            </a:r>
            <a:r>
              <a:rPr lang="en-US" sz="1500" dirty="0" smtClean="0">
                <a:cs typeface="Calibri" panose="020F0502020204030204" pitchFamily="34" charset="0"/>
              </a:rPr>
              <a:t>v </a:t>
            </a:r>
            <a:r>
              <a:rPr lang="en-US" sz="1500" dirty="0" err="1">
                <a:cs typeface="Calibri" panose="020F0502020204030204" pitchFamily="34" charset="0"/>
              </a:rPr>
              <a:t>chladu</a:t>
            </a:r>
            <a:r>
              <a:rPr lang="en-US" sz="1500" dirty="0">
                <a:cs typeface="Calibri" panose="020F0502020204030204" pitchFamily="34" charset="0"/>
              </a:rPr>
              <a:t>, </a:t>
            </a:r>
            <a:r>
              <a:rPr lang="en-US" sz="1500" dirty="0" err="1">
                <a:cs typeface="Calibri" panose="020F0502020204030204" pitchFamily="34" charset="0"/>
              </a:rPr>
              <a:t>dokud</a:t>
            </a:r>
            <a:r>
              <a:rPr lang="en-US" sz="1500" dirty="0">
                <a:cs typeface="Calibri" panose="020F0502020204030204" pitchFamily="34" charset="0"/>
              </a:rPr>
              <a:t> </a:t>
            </a:r>
            <a:r>
              <a:rPr lang="en-US" sz="1500" dirty="0" err="1">
                <a:cs typeface="Calibri" panose="020F0502020204030204" pitchFamily="34" charset="0"/>
              </a:rPr>
              <a:t>čokoláda</a:t>
            </a:r>
            <a:r>
              <a:rPr lang="en-US" sz="1500" dirty="0">
                <a:cs typeface="Calibri" panose="020F0502020204030204" pitchFamily="34" charset="0"/>
              </a:rPr>
              <a:t> </a:t>
            </a:r>
            <a:r>
              <a:rPr lang="en-US" sz="1500" dirty="0" err="1" smtClean="0">
                <a:cs typeface="Calibri" panose="020F0502020204030204" pitchFamily="34" charset="0"/>
              </a:rPr>
              <a:t>neztuhne</a:t>
            </a:r>
            <a:r>
              <a:rPr lang="en-US" sz="1500" dirty="0" smtClean="0">
                <a:cs typeface="Calibri" panose="020F0502020204030204" pitchFamily="34" charset="0"/>
              </a:rPr>
              <a:t>.</a:t>
            </a:r>
            <a:endParaRPr lang="en-US" sz="1500" b="0" i="0" dirty="0">
              <a:effectLst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740349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12-16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KS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cap="all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r>
                        <a:rPr lang="en-US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3" name="Εικόνα 2" descr="Εικόνα που περιέχει φαγητό, φρούτο, ψωμί, πλαστ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3E1337E0-0634-65FF-7AFA-0C680A999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5" y="1088291"/>
            <a:ext cx="4955457" cy="353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091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704175" y="565071"/>
            <a:ext cx="42119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i="1" dirty="0" smtClean="0">
                <a:solidFill>
                  <a:srgbClr val="000000"/>
                </a:solidFill>
              </a:rPr>
              <a:t>Skořicové rolky</a:t>
            </a:r>
            <a:endParaRPr lang="en-US" sz="28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5215076" y="1800562"/>
            <a:ext cx="2847376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algn="l"/>
            <a:r>
              <a:rPr lang="cs-CZ" sz="1600" b="1" cap="all" dirty="0" smtClean="0"/>
              <a:t>NA ROLKY</a:t>
            </a:r>
            <a:endParaRPr lang="en-US" sz="1600" b="1" i="0" cap="all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lžíce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rozpuštěné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máslo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další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potření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1/3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hrnku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hnědého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cukru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lžičky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mlet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skořice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Sů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ka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na pomoučení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balení listového těsta</a:t>
            </a:r>
            <a:endParaRPr lang="en-US" sz="1600" b="1" i="0" cap="all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1600" b="1" cap="all" dirty="0" smtClean="0">
                <a:latin typeface="Calibri" panose="020F0502020204030204" pitchFamily="34" charset="0"/>
                <a:cs typeface="Calibri" panose="020F0502020204030204" pitchFamily="34" charset="0"/>
              </a:rPr>
              <a:t>NA POLEVU</a:t>
            </a:r>
            <a:endParaRPr lang="en-US" sz="1600" b="1" i="0" cap="all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56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g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smetanov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ého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měkkého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sýr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1/2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hrnku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moučkového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cukru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lžíce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plnotučné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mléko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případě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potřeby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více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062452" y="1800562"/>
            <a:ext cx="3982063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Příprava rolek: Rošt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fritézy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vyložte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pečicím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papírem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potřete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máslem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misce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smíchejte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máslo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hnědý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cukr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skořici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ětší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špetku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soli.</a:t>
            </a:r>
            <a:endParaRPr lang="cs-CZ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Na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lehce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pomoučené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ploše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vyválejte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těsto, přeložte jej napůl a vyválejte obdélník cca 23x18 cm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Těsto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po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třete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máslovou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směsí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na delší straně po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nechte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okraj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cca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mm. 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rolujte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těsto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po delší straně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jako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roládu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poté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roz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krájejte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příčně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kusů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Rozložte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rolky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na rošt fritézy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Pečte po várkách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170 °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C 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asi 10 minut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dozlatova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nebo dokud nejsou rolky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propečené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Př</a:t>
            </a:r>
            <a:r>
              <a:rPr lang="cs-CZ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íprava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polev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: V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míse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ušlehejte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smetanový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sýr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moučkový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cukr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mléko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V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případě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potřeby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přidejte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lžičkách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více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mléka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dokud není poleva řidší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Ještě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teplé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skořicové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rolky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potřete polevou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podávejte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4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08674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porcÍ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cap="all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30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3" name="Εικόνα 2" descr="Εικόνα που περιέχει φαγητό, σούσι, ξύλινος, αρκετά&#10;&#10;Περιγραφή που δημιουργήθηκε αυτόματα">
            <a:extLst>
              <a:ext uri="{FF2B5EF4-FFF2-40B4-BE49-F238E27FC236}">
                <a16:creationId xmlns:a16="http://schemas.microsoft.com/office/drawing/2014/main" id="{DADC544E-2FD3-8A0D-15AB-F87B82E6D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96" y="1088291"/>
            <a:ext cx="4282416" cy="428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639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621215" y="624065"/>
            <a:ext cx="43127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i="1" dirty="0" smtClean="0">
                <a:solidFill>
                  <a:srgbClr val="000000"/>
                </a:solidFill>
              </a:rPr>
              <a:t>Ovesné lívance</a:t>
            </a:r>
            <a:endParaRPr lang="en-US" sz="28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5039211" y="1927752"/>
            <a:ext cx="300653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3/4 </a:t>
            </a:r>
            <a:r>
              <a:rPr lang="en-US" dirty="0" err="1" smtClean="0"/>
              <a:t>hrnku</a:t>
            </a:r>
            <a:r>
              <a:rPr lang="en-US" dirty="0" smtClean="0"/>
              <a:t> </a:t>
            </a:r>
            <a:r>
              <a:rPr lang="en-US" dirty="0" err="1"/>
              <a:t>ovesné</a:t>
            </a:r>
            <a:r>
              <a:rPr lang="en-US" dirty="0"/>
              <a:t> </a:t>
            </a:r>
            <a:r>
              <a:rPr lang="en-US" dirty="0" err="1" smtClean="0"/>
              <a:t>mouky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3/4 </a:t>
            </a:r>
            <a:r>
              <a:rPr lang="en-US" dirty="0" err="1" smtClean="0"/>
              <a:t>lžičky</a:t>
            </a:r>
            <a:r>
              <a:rPr lang="en-US" dirty="0" smtClean="0"/>
              <a:t> </a:t>
            </a:r>
            <a:r>
              <a:rPr lang="en-US" dirty="0" err="1" smtClean="0"/>
              <a:t>prášk</a:t>
            </a:r>
            <a:r>
              <a:rPr lang="cs-CZ" dirty="0" smtClean="0"/>
              <a:t>u</a:t>
            </a:r>
            <a:r>
              <a:rPr lang="en-US" dirty="0" smtClean="0"/>
              <a:t> </a:t>
            </a:r>
            <a:r>
              <a:rPr lang="cs-CZ" dirty="0" smtClean="0"/>
              <a:t>do</a:t>
            </a:r>
            <a:r>
              <a:rPr lang="en-US" dirty="0" smtClean="0"/>
              <a:t> </a:t>
            </a:r>
            <a:r>
              <a:rPr lang="en-US" dirty="0" err="1" smtClean="0"/>
              <a:t>peč</a:t>
            </a:r>
            <a:r>
              <a:rPr lang="cs-CZ" dirty="0" err="1" smtClean="0"/>
              <a:t>iva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1/4 </a:t>
            </a:r>
            <a:r>
              <a:rPr lang="en-US" dirty="0" err="1"/>
              <a:t>lžičky</a:t>
            </a:r>
            <a:r>
              <a:rPr lang="en-US" dirty="0"/>
              <a:t> </a:t>
            </a:r>
            <a:r>
              <a:rPr lang="en-US" dirty="0" smtClean="0"/>
              <a:t>soli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 </a:t>
            </a:r>
            <a:r>
              <a:rPr lang="en-US" dirty="0" err="1"/>
              <a:t>velké</a:t>
            </a:r>
            <a:r>
              <a:rPr lang="en-US" dirty="0"/>
              <a:t> </a:t>
            </a:r>
            <a:r>
              <a:rPr lang="en-US" dirty="0" err="1" smtClean="0"/>
              <a:t>vejce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1/2 </a:t>
            </a:r>
            <a:r>
              <a:rPr lang="en-US" dirty="0" err="1" smtClean="0"/>
              <a:t>hrnku</a:t>
            </a:r>
            <a:r>
              <a:rPr lang="en-US" dirty="0" smtClean="0"/>
              <a:t> </a:t>
            </a:r>
            <a:r>
              <a:rPr lang="en-US" dirty="0" err="1"/>
              <a:t>plnotučného</a:t>
            </a:r>
            <a:r>
              <a:rPr lang="en-US" dirty="0"/>
              <a:t> </a:t>
            </a:r>
            <a:r>
              <a:rPr lang="en-US" dirty="0" err="1" smtClean="0"/>
              <a:t>mléka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 </a:t>
            </a:r>
            <a:r>
              <a:rPr lang="en-US" dirty="0" err="1" smtClean="0"/>
              <a:t>lžíce</a:t>
            </a:r>
            <a:r>
              <a:rPr lang="en-US" dirty="0" smtClean="0"/>
              <a:t> </a:t>
            </a:r>
            <a:r>
              <a:rPr lang="cs-CZ" dirty="0" smtClean="0"/>
              <a:t>rozpuštěného </a:t>
            </a:r>
            <a:r>
              <a:rPr lang="en-US" dirty="0" err="1" smtClean="0"/>
              <a:t>másl</a:t>
            </a:r>
            <a:r>
              <a:rPr lang="cs-CZ" dirty="0" smtClean="0"/>
              <a:t>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 </a:t>
            </a:r>
            <a:r>
              <a:rPr lang="en-US" dirty="0" err="1"/>
              <a:t>lžička</a:t>
            </a:r>
            <a:r>
              <a:rPr lang="en-US" dirty="0"/>
              <a:t> </a:t>
            </a:r>
            <a:r>
              <a:rPr lang="en-US" dirty="0" err="1" smtClean="0"/>
              <a:t>javorov</a:t>
            </a:r>
            <a:r>
              <a:rPr lang="cs-CZ" dirty="0" err="1" smtClean="0"/>
              <a:t>ého</a:t>
            </a:r>
            <a:r>
              <a:rPr lang="en-US" dirty="0" smtClean="0"/>
              <a:t> </a:t>
            </a:r>
            <a:r>
              <a:rPr lang="en-US" dirty="0" err="1" smtClean="0"/>
              <a:t>sirup</a:t>
            </a:r>
            <a:r>
              <a:rPr lang="cs-CZ" dirty="0" smtClean="0"/>
              <a:t>u</a:t>
            </a:r>
            <a:r>
              <a:rPr lang="en-US" dirty="0" smtClean="0"/>
              <a:t> </a:t>
            </a:r>
            <a:r>
              <a:rPr lang="en-US" dirty="0"/>
              <a:t>a </a:t>
            </a:r>
            <a:r>
              <a:rPr lang="en-US" dirty="0" err="1"/>
              <a:t>další</a:t>
            </a:r>
            <a:r>
              <a:rPr lang="en-US" dirty="0"/>
              <a:t> pro </a:t>
            </a:r>
            <a:r>
              <a:rPr lang="en-US" dirty="0" err="1" smtClean="0"/>
              <a:t>podávání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1/2 </a:t>
            </a:r>
            <a:r>
              <a:rPr lang="en-US" dirty="0" err="1" smtClean="0"/>
              <a:t>lžičky</a:t>
            </a:r>
            <a:r>
              <a:rPr lang="en-US" dirty="0" smtClean="0"/>
              <a:t> </a:t>
            </a:r>
            <a:r>
              <a:rPr lang="en-US" dirty="0" err="1" smtClean="0"/>
              <a:t>vanilkov</a:t>
            </a:r>
            <a:r>
              <a:rPr lang="cs-CZ" dirty="0" err="1" smtClean="0"/>
              <a:t>ého</a:t>
            </a:r>
            <a:r>
              <a:rPr lang="en-US" dirty="0" smtClean="0"/>
              <a:t> extra</a:t>
            </a:r>
            <a:r>
              <a:rPr lang="cs-CZ" dirty="0" err="1" smtClean="0"/>
              <a:t>ktu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Olivový</a:t>
            </a:r>
            <a:r>
              <a:rPr lang="en-US" dirty="0" smtClean="0"/>
              <a:t> </a:t>
            </a:r>
            <a:r>
              <a:rPr lang="en-US" dirty="0" err="1"/>
              <a:t>olej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 smtClean="0"/>
              <a:t>spreji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Řecký</a:t>
            </a:r>
            <a:r>
              <a:rPr lang="en-US" dirty="0" smtClean="0"/>
              <a:t> </a:t>
            </a:r>
            <a:r>
              <a:rPr lang="en-US" dirty="0" err="1"/>
              <a:t>jogurt</a:t>
            </a:r>
            <a:r>
              <a:rPr lang="en-US" dirty="0"/>
              <a:t> a </a:t>
            </a:r>
            <a:r>
              <a:rPr lang="en-US" dirty="0" err="1"/>
              <a:t>čerstvé</a:t>
            </a:r>
            <a:r>
              <a:rPr lang="en-US" dirty="0"/>
              <a:t> </a:t>
            </a:r>
            <a:r>
              <a:rPr lang="en-US" dirty="0" err="1"/>
              <a:t>ovoce</a:t>
            </a:r>
            <a:r>
              <a:rPr lang="en-US" dirty="0"/>
              <a:t> k </a:t>
            </a:r>
            <a:r>
              <a:rPr lang="en-US" dirty="0" err="1"/>
              <a:t>podávání</a:t>
            </a:r>
            <a:endParaRPr lang="en-US" b="0" i="0" dirty="0"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150942" y="1927752"/>
            <a:ext cx="3382297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míse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smích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ejte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mouku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prášek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pečiva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ů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l.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další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misce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šlehejte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dohromady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mléko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vejce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máslo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javorový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sirup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vanilk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ový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extrakt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Poté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míchejte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dohromady se suchou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směsí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Vymažte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formu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o průměru 15 cm olejem ve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sprej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nalijte do ní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čtvrtinu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asi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1/4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hrnku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těsta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Umístěte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form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nádoby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fritézy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Peč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při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200 °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asi 3 minuty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dokud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není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lívanec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nafouknut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ý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lehce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zlatav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ý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Opakujte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zb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ývajícím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těstem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Hotové lívance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potřete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jogurtem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polijte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sirupem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ozdobte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nakrájeným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ovocem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899415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1-2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porce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cap="all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3" name="Εικόνα 2" descr="Εικόνα που περιέχει φαγητό, πίνακας, πιάτο, φλιτζάνι&#10;&#10;Περιγραφή που δημιουργήθηκε αυτόματα">
            <a:extLst>
              <a:ext uri="{FF2B5EF4-FFF2-40B4-BE49-F238E27FC236}">
                <a16:creationId xmlns:a16="http://schemas.microsoft.com/office/drawing/2014/main" id="{E440A8B6-744A-922C-F2E3-6127FFE742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85" y="1302869"/>
            <a:ext cx="4481727" cy="320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589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621215" y="567380"/>
            <a:ext cx="43127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i="1" dirty="0" smtClean="0">
                <a:solidFill>
                  <a:srgbClr val="000000"/>
                </a:solidFill>
                <a:effectLst/>
              </a:rPr>
              <a:t>Veganský čokoládový moučník</a:t>
            </a:r>
            <a:endParaRPr lang="en-US" sz="28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5039211" y="1927752"/>
            <a:ext cx="300653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200 </a:t>
            </a:r>
            <a:r>
              <a:rPr lang="en-US" dirty="0" smtClean="0"/>
              <a:t>g </a:t>
            </a:r>
            <a:r>
              <a:rPr lang="en-US" dirty="0" err="1" smtClean="0"/>
              <a:t>mouk</a:t>
            </a:r>
            <a:r>
              <a:rPr lang="cs-CZ" dirty="0" smtClean="0"/>
              <a:t>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130 g </a:t>
            </a:r>
            <a:r>
              <a:rPr lang="en-US" dirty="0" err="1" smtClean="0"/>
              <a:t>cukr</a:t>
            </a:r>
            <a:r>
              <a:rPr lang="cs-CZ" dirty="0" smtClean="0"/>
              <a:t>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 </a:t>
            </a:r>
            <a:r>
              <a:rPr lang="en-US" dirty="0" err="1"/>
              <a:t>lžička</a:t>
            </a:r>
            <a:r>
              <a:rPr lang="en-US" dirty="0"/>
              <a:t> </a:t>
            </a:r>
            <a:r>
              <a:rPr lang="en-US" dirty="0" err="1"/>
              <a:t>prášku</a:t>
            </a:r>
            <a:r>
              <a:rPr lang="en-US" dirty="0"/>
              <a:t> do </a:t>
            </a:r>
            <a:r>
              <a:rPr lang="en-US" dirty="0" err="1" smtClean="0"/>
              <a:t>pečiva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 </a:t>
            </a:r>
            <a:r>
              <a:rPr lang="en-US" dirty="0" err="1"/>
              <a:t>lžička</a:t>
            </a:r>
            <a:r>
              <a:rPr lang="en-US" dirty="0"/>
              <a:t> </a:t>
            </a:r>
            <a:r>
              <a:rPr lang="cs-CZ" dirty="0" smtClean="0"/>
              <a:t>jedlé</a:t>
            </a:r>
            <a:r>
              <a:rPr lang="en-US" dirty="0" smtClean="0"/>
              <a:t> </a:t>
            </a:r>
            <a:r>
              <a:rPr lang="en-US" dirty="0" err="1" smtClean="0"/>
              <a:t>sody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 </a:t>
            </a:r>
            <a:r>
              <a:rPr lang="en-US" dirty="0" err="1"/>
              <a:t>vanilinový</a:t>
            </a:r>
            <a:r>
              <a:rPr lang="en-US" dirty="0"/>
              <a:t> </a:t>
            </a:r>
            <a:r>
              <a:rPr lang="en-US" dirty="0" err="1" smtClean="0"/>
              <a:t>prášek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60 g </a:t>
            </a:r>
            <a:r>
              <a:rPr lang="en-US" dirty="0" err="1" smtClean="0"/>
              <a:t>kakaov</a:t>
            </a:r>
            <a:r>
              <a:rPr lang="cs-CZ" dirty="0" err="1" smtClean="0"/>
              <a:t>ého</a:t>
            </a:r>
            <a:r>
              <a:rPr lang="en-US" dirty="0" smtClean="0"/>
              <a:t> </a:t>
            </a:r>
            <a:r>
              <a:rPr lang="en-US" dirty="0" err="1" smtClean="0"/>
              <a:t>prášk</a:t>
            </a:r>
            <a:r>
              <a:rPr lang="cs-CZ" dirty="0" smtClean="0"/>
              <a:t>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50 g </a:t>
            </a:r>
            <a:r>
              <a:rPr lang="en-US" dirty="0" err="1" smtClean="0"/>
              <a:t>rostlinn</a:t>
            </a:r>
            <a:r>
              <a:rPr lang="cs-CZ" dirty="0" err="1" smtClean="0"/>
              <a:t>ého</a:t>
            </a:r>
            <a:r>
              <a:rPr lang="en-US" dirty="0" smtClean="0"/>
              <a:t> </a:t>
            </a:r>
            <a:r>
              <a:rPr lang="en-US" dirty="0" err="1" smtClean="0"/>
              <a:t>olej</a:t>
            </a:r>
            <a:r>
              <a:rPr lang="cs-CZ" dirty="0" smtClean="0"/>
              <a:t>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100 g </a:t>
            </a:r>
            <a:r>
              <a:rPr lang="en-US" dirty="0" err="1" smtClean="0"/>
              <a:t>pomerančov</a:t>
            </a:r>
            <a:r>
              <a:rPr lang="cs-CZ" dirty="0" err="1" smtClean="0"/>
              <a:t>ého</a:t>
            </a:r>
            <a:r>
              <a:rPr lang="en-US" dirty="0" smtClean="0"/>
              <a:t> </a:t>
            </a:r>
            <a:r>
              <a:rPr lang="en-US" dirty="0" err="1" smtClean="0"/>
              <a:t>džus</a:t>
            </a:r>
            <a:r>
              <a:rPr lang="cs-CZ" dirty="0" smtClean="0"/>
              <a:t>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120 g </a:t>
            </a:r>
            <a:r>
              <a:rPr lang="en-US" dirty="0" err="1" smtClean="0"/>
              <a:t>hork</a:t>
            </a:r>
            <a:r>
              <a:rPr lang="cs-CZ" dirty="0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vod</a:t>
            </a:r>
            <a:r>
              <a:rPr lang="cs-CZ" dirty="0" smtClean="0"/>
              <a:t>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 </a:t>
            </a:r>
            <a:r>
              <a:rPr lang="en-US" dirty="0" err="1"/>
              <a:t>lžička</a:t>
            </a:r>
            <a:r>
              <a:rPr lang="en-US" dirty="0"/>
              <a:t> </a:t>
            </a:r>
            <a:r>
              <a:rPr lang="en-US" dirty="0" err="1"/>
              <a:t>octa</a:t>
            </a:r>
            <a:endParaRPr lang="en-US" b="0" i="0" dirty="0"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150942" y="1927752"/>
            <a:ext cx="338229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střední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míse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smíc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hejte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mouku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prášek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pečiva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cukr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jedlou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sodu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vanilin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kakao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Poté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při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dejte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horkou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vodu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rostlinný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olej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pomerančový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džus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ocet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vše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míchejte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dokud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suroviny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nespojí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Směs nalijte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silikonové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dortové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formy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vložte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ji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nádoby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horkovzdušné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fritézy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Peč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160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asi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minut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Před podáváním moučník posypte mouč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kovým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cukrem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1412669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4-6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porcÍ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30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4" name="Εικόνα 3" descr="Εικόνα που περιέχει φαγητό, γλυκύτητα, φούρνισμα, ψημένα τρόφιμα&#10;&#10;Περιγραφή που δημιουργήθηκε αυτόματα">
            <a:extLst>
              <a:ext uri="{FF2B5EF4-FFF2-40B4-BE49-F238E27FC236}">
                <a16:creationId xmlns:a16="http://schemas.microsoft.com/office/drawing/2014/main" id="{91AEEE3A-5C1F-0AC5-CF64-28E956144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272" y="1678859"/>
            <a:ext cx="3234681" cy="4665406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5FE87632-0BA7-6835-7423-0990FF208470}"/>
              </a:ext>
            </a:extLst>
          </p:cNvPr>
          <p:cNvSpPr/>
          <p:nvPr/>
        </p:nvSpPr>
        <p:spPr>
          <a:xfrm>
            <a:off x="7570839" y="5810865"/>
            <a:ext cx="4080387" cy="6412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*</a:t>
            </a:r>
            <a:r>
              <a:rPr lang="cs-CZ" dirty="0" smtClean="0">
                <a:solidFill>
                  <a:schemeClr val="tx1"/>
                </a:solidFill>
              </a:rPr>
              <a:t>Zdroj receptu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hlinkClick r:id="rId4"/>
              </a:rPr>
              <a:t>https://linktr.ee/cookisintheair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256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1179235" y="624065"/>
            <a:ext cx="33309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i="1" dirty="0" smtClean="0">
                <a:solidFill>
                  <a:srgbClr val="000000"/>
                </a:solidFill>
              </a:rPr>
              <a:t>Kuřecí řízky</a:t>
            </a:r>
            <a:endParaRPr lang="en-US" sz="28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4977262" y="1927752"/>
            <a:ext cx="333099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 </a:t>
            </a:r>
            <a:r>
              <a:rPr lang="en-US" dirty="0" err="1"/>
              <a:t>velké</a:t>
            </a:r>
            <a:r>
              <a:rPr lang="en-US" dirty="0"/>
              <a:t> </a:t>
            </a:r>
            <a:r>
              <a:rPr lang="en-US" dirty="0" err="1"/>
              <a:t>vejce</a:t>
            </a:r>
            <a:r>
              <a:rPr lang="en-US" dirty="0"/>
              <a:t>, </a:t>
            </a:r>
            <a:r>
              <a:rPr lang="en-US" dirty="0" err="1" smtClean="0"/>
              <a:t>rozšlehané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1/4 </a:t>
            </a:r>
            <a:r>
              <a:rPr lang="en-US" dirty="0" err="1" smtClean="0"/>
              <a:t>hrnku</a:t>
            </a:r>
            <a:r>
              <a:rPr lang="en-US" dirty="0" smtClean="0"/>
              <a:t> </a:t>
            </a:r>
            <a:r>
              <a:rPr lang="en-US" dirty="0" err="1" smtClean="0"/>
              <a:t>mouky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3/4 </a:t>
            </a:r>
            <a:r>
              <a:rPr lang="en-US" dirty="0" err="1" smtClean="0"/>
              <a:t>hrnku</a:t>
            </a:r>
            <a:r>
              <a:rPr lang="en-US" dirty="0" smtClean="0"/>
              <a:t> </a:t>
            </a:r>
            <a:r>
              <a:rPr lang="en-US" dirty="0" err="1" smtClean="0"/>
              <a:t>strouhanky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1/3 </a:t>
            </a:r>
            <a:r>
              <a:rPr lang="en-US" dirty="0" err="1" smtClean="0"/>
              <a:t>hrnku</a:t>
            </a:r>
            <a:r>
              <a:rPr lang="en-US" dirty="0" smtClean="0"/>
              <a:t> </a:t>
            </a:r>
            <a:r>
              <a:rPr lang="en-US" dirty="0" err="1"/>
              <a:t>čerstvě</a:t>
            </a:r>
            <a:r>
              <a:rPr lang="en-US" dirty="0"/>
              <a:t> </a:t>
            </a:r>
            <a:r>
              <a:rPr lang="en-US" dirty="0" err="1"/>
              <a:t>nastrouhaného</a:t>
            </a:r>
            <a:r>
              <a:rPr lang="en-US" dirty="0"/>
              <a:t> </a:t>
            </a:r>
            <a:r>
              <a:rPr lang="en-US" dirty="0" err="1" smtClean="0"/>
              <a:t>parmezánu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2 </a:t>
            </a:r>
            <a:r>
              <a:rPr lang="en-US" dirty="0" err="1"/>
              <a:t>lžičky</a:t>
            </a:r>
            <a:r>
              <a:rPr lang="en-US" dirty="0"/>
              <a:t> </a:t>
            </a:r>
            <a:r>
              <a:rPr lang="en-US" dirty="0" err="1"/>
              <a:t>citrónová</a:t>
            </a:r>
            <a:r>
              <a:rPr lang="en-US" dirty="0"/>
              <a:t> </a:t>
            </a:r>
            <a:r>
              <a:rPr lang="en-US" dirty="0" err="1" smtClean="0"/>
              <a:t>kůra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 </a:t>
            </a:r>
            <a:r>
              <a:rPr lang="en-US" dirty="0" err="1"/>
              <a:t>lžička</a:t>
            </a:r>
            <a:r>
              <a:rPr lang="en-US" dirty="0"/>
              <a:t> </a:t>
            </a:r>
            <a:r>
              <a:rPr lang="en-US" dirty="0" err="1" smtClean="0"/>
              <a:t>sušené</a:t>
            </a:r>
            <a:r>
              <a:rPr lang="cs-CZ" dirty="0" smtClean="0"/>
              <a:t>ho</a:t>
            </a:r>
            <a:r>
              <a:rPr lang="en-US" dirty="0" smtClean="0"/>
              <a:t> </a:t>
            </a:r>
            <a:r>
              <a:rPr lang="en-US" dirty="0" err="1" smtClean="0"/>
              <a:t>oregan</a:t>
            </a:r>
            <a:r>
              <a:rPr lang="cs-CZ" dirty="0" smtClean="0"/>
              <a:t>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1/2 </a:t>
            </a:r>
            <a:r>
              <a:rPr lang="en-US" dirty="0" err="1"/>
              <a:t>lžičky</a:t>
            </a:r>
            <a:r>
              <a:rPr lang="en-US" dirty="0"/>
              <a:t> </a:t>
            </a:r>
            <a:r>
              <a:rPr lang="en-US" dirty="0" err="1" smtClean="0"/>
              <a:t>pepř</a:t>
            </a:r>
            <a:r>
              <a:rPr lang="cs-CZ" dirty="0" smtClean="0"/>
              <a:t>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soli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čerstvě</a:t>
            </a:r>
            <a:r>
              <a:rPr lang="en-US" dirty="0" smtClean="0"/>
              <a:t> </a:t>
            </a:r>
            <a:r>
              <a:rPr lang="en-US" dirty="0" err="1" smtClean="0"/>
              <a:t>mletý</a:t>
            </a:r>
            <a:r>
              <a:rPr lang="en-US" dirty="0" smtClean="0"/>
              <a:t> </a:t>
            </a:r>
            <a:r>
              <a:rPr lang="en-US" dirty="0" err="1" smtClean="0"/>
              <a:t>černý</a:t>
            </a:r>
            <a:r>
              <a:rPr lang="en-US" dirty="0" smtClean="0"/>
              <a:t> </a:t>
            </a:r>
            <a:r>
              <a:rPr lang="en-US" dirty="0" err="1" smtClean="0"/>
              <a:t>pepř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2 </a:t>
            </a:r>
            <a:r>
              <a:rPr lang="en-US" dirty="0" err="1"/>
              <a:t>vykostěná</a:t>
            </a:r>
            <a:r>
              <a:rPr lang="en-US" dirty="0"/>
              <a:t> </a:t>
            </a:r>
            <a:r>
              <a:rPr lang="en-US" dirty="0" err="1"/>
              <a:t>kuřecí</a:t>
            </a:r>
            <a:r>
              <a:rPr lang="en-US" dirty="0"/>
              <a:t> </a:t>
            </a:r>
            <a:r>
              <a:rPr lang="en-US" dirty="0" err="1"/>
              <a:t>prsa</a:t>
            </a:r>
            <a:r>
              <a:rPr lang="en-US" dirty="0"/>
              <a:t> bez </a:t>
            </a:r>
            <a:r>
              <a:rPr lang="en-US" dirty="0" err="1"/>
              <a:t>kůže</a:t>
            </a:r>
            <a:endParaRPr lang="en-US" b="0" i="0" dirty="0"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150942" y="1927752"/>
            <a:ext cx="390340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en-US" dirty="0"/>
              <a:t> </a:t>
            </a:r>
            <a:r>
              <a:rPr lang="en-US" dirty="0" err="1"/>
              <a:t>Vejce</a:t>
            </a:r>
            <a:r>
              <a:rPr lang="en-US" dirty="0"/>
              <a:t> a </a:t>
            </a:r>
            <a:r>
              <a:rPr lang="en-US" dirty="0" err="1"/>
              <a:t>mouku</a:t>
            </a:r>
            <a:r>
              <a:rPr lang="en-US" dirty="0"/>
              <a:t> </a:t>
            </a:r>
            <a:r>
              <a:rPr lang="en-US" dirty="0" err="1"/>
              <a:t>dejte</a:t>
            </a:r>
            <a:r>
              <a:rPr lang="en-US" dirty="0"/>
              <a:t> do </a:t>
            </a:r>
            <a:r>
              <a:rPr lang="en-US" dirty="0" err="1"/>
              <a:t>dvou</a:t>
            </a:r>
            <a:r>
              <a:rPr lang="en-US" dirty="0"/>
              <a:t> </a:t>
            </a:r>
            <a:r>
              <a:rPr lang="en-US" dirty="0" err="1"/>
              <a:t>samostatných</a:t>
            </a:r>
            <a:r>
              <a:rPr lang="en-US" dirty="0"/>
              <a:t> </a:t>
            </a:r>
            <a:r>
              <a:rPr lang="en-US" dirty="0" err="1"/>
              <a:t>mělkých</a:t>
            </a:r>
            <a:r>
              <a:rPr lang="en-US" dirty="0"/>
              <a:t> </a:t>
            </a:r>
            <a:r>
              <a:rPr lang="en-US" dirty="0" err="1"/>
              <a:t>misek</a:t>
            </a:r>
            <a:r>
              <a:rPr lang="en-US" dirty="0"/>
              <a:t>.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třetí</a:t>
            </a:r>
            <a:r>
              <a:rPr lang="en-US" dirty="0"/>
              <a:t> </a:t>
            </a:r>
            <a:r>
              <a:rPr lang="en-US" dirty="0" err="1"/>
              <a:t>mělké</a:t>
            </a:r>
            <a:r>
              <a:rPr lang="en-US" dirty="0"/>
              <a:t> </a:t>
            </a:r>
            <a:r>
              <a:rPr lang="en-US" dirty="0" err="1"/>
              <a:t>misce</a:t>
            </a:r>
            <a:r>
              <a:rPr lang="en-US" dirty="0"/>
              <a:t> </a:t>
            </a:r>
            <a:r>
              <a:rPr lang="en-US" dirty="0" err="1"/>
              <a:t>smíchejte</a:t>
            </a:r>
            <a:r>
              <a:rPr lang="en-US" dirty="0"/>
              <a:t> </a:t>
            </a:r>
            <a:r>
              <a:rPr lang="en-US" dirty="0" err="1"/>
              <a:t>strouhanku</a:t>
            </a:r>
            <a:r>
              <a:rPr lang="en-US" dirty="0"/>
              <a:t>, </a:t>
            </a:r>
            <a:r>
              <a:rPr lang="en-US" dirty="0" err="1" smtClean="0"/>
              <a:t>parm</a:t>
            </a:r>
            <a:r>
              <a:rPr lang="cs-CZ" dirty="0" smtClean="0"/>
              <a:t>e</a:t>
            </a:r>
            <a:r>
              <a:rPr lang="en-US" dirty="0" err="1" smtClean="0"/>
              <a:t>zán</a:t>
            </a:r>
            <a:r>
              <a:rPr lang="en-US" dirty="0"/>
              <a:t>, </a:t>
            </a:r>
            <a:r>
              <a:rPr lang="en-US" dirty="0" err="1"/>
              <a:t>citronovou</a:t>
            </a:r>
            <a:r>
              <a:rPr lang="en-US" dirty="0"/>
              <a:t> </a:t>
            </a:r>
            <a:r>
              <a:rPr lang="en-US" dirty="0" err="1"/>
              <a:t>kůru</a:t>
            </a:r>
            <a:r>
              <a:rPr lang="en-US" dirty="0"/>
              <a:t>, oregano a </a:t>
            </a:r>
            <a:r>
              <a:rPr lang="en-US" dirty="0" err="1"/>
              <a:t>pepř</a:t>
            </a:r>
            <a:r>
              <a:rPr lang="en-US" dirty="0" smtClean="0"/>
              <a:t>.</a:t>
            </a:r>
            <a:endParaRPr lang="cs-CZ" dirty="0" smtClean="0"/>
          </a:p>
          <a:p>
            <a:pPr>
              <a:buFont typeface="+mj-lt"/>
              <a:buAutoNum type="arabicPeriod"/>
            </a:pPr>
            <a:r>
              <a:rPr lang="cs-CZ" dirty="0"/>
              <a:t> </a:t>
            </a:r>
            <a:r>
              <a:rPr lang="cs-CZ" dirty="0" smtClean="0"/>
              <a:t>Kuře osolte a </a:t>
            </a:r>
            <a:r>
              <a:rPr lang="cs-CZ" dirty="0"/>
              <a:t>p</a:t>
            </a:r>
            <a:r>
              <a:rPr lang="en-US" dirty="0" err="1" smtClean="0"/>
              <a:t>ostupně</a:t>
            </a:r>
            <a:r>
              <a:rPr lang="en-US" dirty="0" smtClean="0"/>
              <a:t> </a:t>
            </a:r>
            <a:r>
              <a:rPr lang="cs-CZ" dirty="0" smtClean="0"/>
              <a:t>jej obalte</a:t>
            </a:r>
            <a:r>
              <a:rPr lang="en-US" dirty="0" smtClean="0"/>
              <a:t> </a:t>
            </a:r>
            <a:r>
              <a:rPr lang="cs-CZ" dirty="0" smtClean="0"/>
              <a:t>v</a:t>
            </a:r>
            <a:r>
              <a:rPr lang="en-US" dirty="0" smtClean="0"/>
              <a:t> </a:t>
            </a:r>
            <a:r>
              <a:rPr lang="en-US" dirty="0" err="1" smtClean="0"/>
              <a:t>mou</a:t>
            </a:r>
            <a:r>
              <a:rPr lang="cs-CZ" dirty="0" err="1" smtClean="0"/>
              <a:t>ce</a:t>
            </a:r>
            <a:r>
              <a:rPr lang="en-US" dirty="0" smtClean="0"/>
              <a:t>, </a:t>
            </a:r>
            <a:r>
              <a:rPr lang="en-US" dirty="0" err="1"/>
              <a:t>poté</a:t>
            </a:r>
            <a:r>
              <a:rPr lang="en-US" dirty="0"/>
              <a:t> </a:t>
            </a:r>
            <a:r>
              <a:rPr lang="cs-CZ" dirty="0" smtClean="0"/>
              <a:t>ve</a:t>
            </a:r>
            <a:r>
              <a:rPr lang="en-US" dirty="0" smtClean="0"/>
              <a:t> v</a:t>
            </a:r>
            <a:r>
              <a:rPr lang="cs-CZ" dirty="0" err="1" smtClean="0"/>
              <a:t>ajíčku</a:t>
            </a:r>
            <a:r>
              <a:rPr lang="en-US" dirty="0" smtClean="0"/>
              <a:t> </a:t>
            </a:r>
            <a:r>
              <a:rPr lang="en-US" dirty="0"/>
              <a:t>a </a:t>
            </a:r>
            <a:r>
              <a:rPr lang="cs-CZ" dirty="0" smtClean="0"/>
              <a:t>nakonec ve</a:t>
            </a:r>
            <a:r>
              <a:rPr lang="en-US" dirty="0" smtClean="0"/>
              <a:t> </a:t>
            </a:r>
            <a:r>
              <a:rPr lang="en-US" dirty="0" err="1"/>
              <a:t>směsi</a:t>
            </a:r>
            <a:r>
              <a:rPr lang="en-US" dirty="0"/>
              <a:t> </a:t>
            </a:r>
            <a:r>
              <a:rPr lang="en-US" dirty="0" err="1" smtClean="0"/>
              <a:t>strouhanky</a:t>
            </a:r>
            <a:r>
              <a:rPr lang="en-US" dirty="0" smtClean="0"/>
              <a:t>.</a:t>
            </a:r>
            <a:endParaRPr lang="cs-CZ" dirty="0" smtClean="0"/>
          </a:p>
          <a:p>
            <a:pPr>
              <a:buFont typeface="+mj-lt"/>
              <a:buAutoNum type="arabicPeriod"/>
            </a:pPr>
            <a:r>
              <a:rPr lang="cs-CZ" dirty="0"/>
              <a:t> </a:t>
            </a:r>
            <a:r>
              <a:rPr lang="en-US" dirty="0" err="1" smtClean="0"/>
              <a:t>Vložte</a:t>
            </a:r>
            <a:r>
              <a:rPr lang="en-US" dirty="0" smtClean="0"/>
              <a:t> </a:t>
            </a:r>
            <a:r>
              <a:rPr lang="en-US" dirty="0"/>
              <a:t>do </a:t>
            </a:r>
            <a:r>
              <a:rPr lang="en-US" dirty="0" err="1"/>
              <a:t>fritézy</a:t>
            </a:r>
            <a:r>
              <a:rPr lang="en-US" dirty="0"/>
              <a:t> a </a:t>
            </a:r>
            <a:r>
              <a:rPr lang="en-US" dirty="0" err="1"/>
              <a:t>pečte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190 °C 10 </a:t>
            </a:r>
            <a:r>
              <a:rPr lang="en-US" dirty="0" err="1"/>
              <a:t>minut</a:t>
            </a:r>
            <a:r>
              <a:rPr lang="en-US" dirty="0"/>
              <a:t>. </a:t>
            </a:r>
            <a:r>
              <a:rPr lang="cs-CZ" dirty="0" smtClean="0"/>
              <a:t>Poté </a:t>
            </a:r>
            <a:r>
              <a:rPr lang="cs-CZ" dirty="0"/>
              <a:t>k</a:t>
            </a:r>
            <a:r>
              <a:rPr lang="en-US" dirty="0" err="1" smtClean="0"/>
              <a:t>uře</a:t>
            </a:r>
            <a:r>
              <a:rPr lang="en-US" dirty="0" smtClean="0"/>
              <a:t> </a:t>
            </a:r>
            <a:r>
              <a:rPr lang="en-US" dirty="0" err="1"/>
              <a:t>otočte</a:t>
            </a:r>
            <a:r>
              <a:rPr lang="en-US" dirty="0"/>
              <a:t> a </a:t>
            </a:r>
            <a:r>
              <a:rPr lang="cs-CZ" dirty="0" smtClean="0"/>
              <a:t>peč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/>
              <a:t>dalších</a:t>
            </a:r>
            <a:r>
              <a:rPr lang="en-US" dirty="0"/>
              <a:t> 5 </a:t>
            </a:r>
            <a:r>
              <a:rPr lang="en-US" dirty="0" err="1"/>
              <a:t>minut</a:t>
            </a:r>
            <a:r>
              <a:rPr lang="en-US" dirty="0"/>
              <a:t>, </a:t>
            </a:r>
            <a:r>
              <a:rPr lang="en-US" dirty="0" err="1" smtClean="0"/>
              <a:t>dokud</a:t>
            </a:r>
            <a:r>
              <a:rPr lang="cs-CZ" dirty="0" smtClean="0"/>
              <a:t> strouhanka</a:t>
            </a:r>
            <a:r>
              <a:rPr lang="en-US" dirty="0" smtClean="0"/>
              <a:t> </a:t>
            </a:r>
            <a:r>
              <a:rPr lang="en-US" dirty="0" err="1"/>
              <a:t>nezezlátne</a:t>
            </a:r>
            <a:r>
              <a:rPr lang="en-US" dirty="0"/>
              <a:t> a </a:t>
            </a:r>
            <a:r>
              <a:rPr lang="en-US" dirty="0" err="1"/>
              <a:t>kuře</a:t>
            </a:r>
            <a:r>
              <a:rPr lang="en-US" dirty="0"/>
              <a:t> </a:t>
            </a:r>
            <a:r>
              <a:rPr lang="en-US" dirty="0" err="1"/>
              <a:t>není</a:t>
            </a:r>
            <a:r>
              <a:rPr lang="en-US" dirty="0"/>
              <a:t> </a:t>
            </a:r>
            <a:r>
              <a:rPr lang="en-US" dirty="0" err="1"/>
              <a:t>propečené</a:t>
            </a:r>
            <a:r>
              <a:rPr lang="en-US" dirty="0"/>
              <a:t>.</a:t>
            </a:r>
            <a:endParaRPr lang="en-US" i="0" dirty="0">
              <a:effectLst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555950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porce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30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3" name="Εικόνα 2" descr="Εικόνα που περιέχει φαγητό, πιάτο, πίνακας, γεύμα&#10;&#10;Περιγραφή που δημιουργήθηκε αυτόματα">
            <a:extLst>
              <a:ext uri="{FF2B5EF4-FFF2-40B4-BE49-F238E27FC236}">
                <a16:creationId xmlns:a16="http://schemas.microsoft.com/office/drawing/2014/main" id="{B99EAFD8-3FAE-984F-1C82-08A44996DF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237" y="1147285"/>
            <a:ext cx="3330996" cy="499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131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621215" y="567380"/>
            <a:ext cx="43127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i="1" dirty="0" smtClean="0">
                <a:solidFill>
                  <a:srgbClr val="000000"/>
                </a:solidFill>
              </a:rPr>
              <a:t>Vanilkový moučník</a:t>
            </a:r>
            <a:endParaRPr lang="en-US" sz="28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5039211" y="1927752"/>
            <a:ext cx="3006532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250 </a:t>
            </a:r>
            <a:r>
              <a:rPr lang="en-US" sz="1600" dirty="0" smtClean="0"/>
              <a:t>g </a:t>
            </a:r>
            <a:r>
              <a:rPr lang="en-US" sz="1600" dirty="0" err="1" smtClean="0"/>
              <a:t>mouk</a:t>
            </a:r>
            <a:r>
              <a:rPr lang="cs-CZ" sz="1600" dirty="0" smtClean="0"/>
              <a:t>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 smtClean="0"/>
              <a:t>1 lžíce kypřicího prášku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50 g </a:t>
            </a:r>
            <a:r>
              <a:rPr lang="en-US" sz="1600" dirty="0" err="1" smtClean="0"/>
              <a:t>rozpuštěné</a:t>
            </a:r>
            <a:r>
              <a:rPr lang="cs-CZ" sz="1600" dirty="0" smtClean="0"/>
              <a:t>ho</a:t>
            </a:r>
            <a:r>
              <a:rPr lang="en-US" sz="1600" dirty="0" smtClean="0"/>
              <a:t> </a:t>
            </a:r>
            <a:r>
              <a:rPr lang="en-US" sz="1600" dirty="0" err="1" smtClean="0"/>
              <a:t>másl</a:t>
            </a:r>
            <a:r>
              <a:rPr lang="cs-CZ" sz="1600" dirty="0" smtClean="0"/>
              <a:t>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75 g </a:t>
            </a:r>
            <a:r>
              <a:rPr lang="en-US" sz="1600" dirty="0" err="1" smtClean="0"/>
              <a:t>olivov</a:t>
            </a:r>
            <a:r>
              <a:rPr lang="cs-CZ" sz="1600" dirty="0" err="1" smtClean="0"/>
              <a:t>ého</a:t>
            </a:r>
            <a:r>
              <a:rPr lang="en-US" sz="1600" dirty="0" smtClean="0"/>
              <a:t> </a:t>
            </a:r>
            <a:r>
              <a:rPr lang="en-US" sz="1600" dirty="0" err="1" smtClean="0"/>
              <a:t>olej</a:t>
            </a:r>
            <a:r>
              <a:rPr lang="cs-CZ" sz="1600" dirty="0" smtClean="0"/>
              <a:t>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175 g </a:t>
            </a:r>
            <a:r>
              <a:rPr lang="en-US" sz="1600" dirty="0" err="1" smtClean="0"/>
              <a:t>cukr</a:t>
            </a:r>
            <a:r>
              <a:rPr lang="cs-CZ" sz="1600" dirty="0" smtClean="0"/>
              <a:t>u krystal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2 </a:t>
            </a:r>
            <a:r>
              <a:rPr lang="en-US" sz="1600" dirty="0" err="1" smtClean="0"/>
              <a:t>vejce</a:t>
            </a:r>
            <a:endParaRPr lang="cs-CZ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130 g</a:t>
            </a:r>
            <a:r>
              <a:rPr lang="cs-CZ" sz="1600" dirty="0" smtClean="0"/>
              <a:t> m</a:t>
            </a:r>
            <a:r>
              <a:rPr lang="en-US" sz="1600" dirty="0" err="1" smtClean="0"/>
              <a:t>lék</a:t>
            </a:r>
            <a:r>
              <a:rPr lang="cs-CZ" sz="1600" dirty="0" smtClean="0"/>
              <a:t>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1 </a:t>
            </a:r>
            <a:r>
              <a:rPr lang="en-US" sz="1600" dirty="0" err="1"/>
              <a:t>lžíce</a:t>
            </a:r>
            <a:r>
              <a:rPr lang="en-US" sz="1600" dirty="0"/>
              <a:t> </a:t>
            </a:r>
            <a:r>
              <a:rPr lang="en-US" sz="1600" dirty="0" err="1"/>
              <a:t>vanilkového</a:t>
            </a:r>
            <a:r>
              <a:rPr lang="en-US" sz="1600" dirty="0"/>
              <a:t> </a:t>
            </a:r>
            <a:r>
              <a:rPr lang="en-US" sz="1600" dirty="0" err="1"/>
              <a:t>extraktu</a:t>
            </a:r>
            <a:r>
              <a:rPr lang="en-US" sz="1600" dirty="0"/>
              <a:t> (</a:t>
            </a:r>
            <a:r>
              <a:rPr lang="en-US" sz="1600" dirty="0" err="1"/>
              <a:t>nebo</a:t>
            </a:r>
            <a:r>
              <a:rPr lang="en-US" sz="1600" dirty="0"/>
              <a:t> </a:t>
            </a:r>
            <a:r>
              <a:rPr lang="en-US" sz="1600" dirty="0" err="1"/>
              <a:t>vanilinu</a:t>
            </a:r>
            <a:r>
              <a:rPr lang="en-US" sz="1600" dirty="0" smtClean="0"/>
              <a:t>)</a:t>
            </a:r>
            <a:endParaRPr lang="cs-CZ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 smtClean="0"/>
              <a:t>Čokoládové pecky</a:t>
            </a:r>
            <a:endParaRPr lang="en-US" sz="1600" b="0" i="0" dirty="0"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150942" y="1927752"/>
            <a:ext cx="381491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Vyšleh</a:t>
            </a:r>
            <a:r>
              <a:rPr lang="cs-CZ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ejte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máslo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olej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cukr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Přidejte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jedno po druhém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vejce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Š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leh</a:t>
            </a:r>
            <a:r>
              <a:rPr lang="cs-CZ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ejte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další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2-3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minuty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(m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ůžete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šlehat pomocí mixéru nebo ručně)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Za pomalejšího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šlehání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zvolna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při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míchejte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mouku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mléko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vanilk</a:t>
            </a:r>
            <a:r>
              <a:rPr lang="cs-CZ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ový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extrakt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Nakonec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přidejte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čokoládové pecky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Předehřejte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horkovzdušnou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fritézu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160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endParaRPr lang="cs-CZ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Formu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dort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vymažte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máslem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vysypte moukou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Namísto vymazání můžete formu také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vyložit pečicím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papír</a:t>
            </a:r>
            <a:r>
              <a:rPr lang="cs-CZ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Směs nalijte do formy.</a:t>
            </a:r>
            <a:endParaRPr lang="cs-CZ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Peč</a:t>
            </a:r>
            <a:r>
              <a:rPr lang="cs-CZ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při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160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 40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minut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Poté zapíchněte do moučníku špejli, a pokud se na ni těsto nelepí, je moučník hotový.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opačném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případě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pečte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ještě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dalších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minut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Hotový moučník vyjměte z fritézy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nechte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ej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před vyjmutím z formy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alespoň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minut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vychladnout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4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692213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KOUSKŮ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50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5FE87632-0BA7-6835-7423-0990FF208470}"/>
              </a:ext>
            </a:extLst>
          </p:cNvPr>
          <p:cNvSpPr/>
          <p:nvPr/>
        </p:nvSpPr>
        <p:spPr>
          <a:xfrm>
            <a:off x="4041058" y="5961829"/>
            <a:ext cx="4080387" cy="6412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*</a:t>
            </a:r>
            <a:r>
              <a:rPr lang="cs-CZ" dirty="0" smtClean="0">
                <a:solidFill>
                  <a:schemeClr val="tx1"/>
                </a:solidFill>
              </a:rPr>
              <a:t>Zdroj receptu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hlinkClick r:id="rId3"/>
              </a:rPr>
              <a:t>https://www.airfrying.gr/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Εικόνα 4" descr="Εικόνα που περιέχει ψημένα τρόφιμα, σνακ, φαστ φουντ, ψωμί&#10;&#10;Περιγραφή που δημιουργήθηκε αυτόματα">
            <a:extLst>
              <a:ext uri="{FF2B5EF4-FFF2-40B4-BE49-F238E27FC236}">
                <a16:creationId xmlns:a16="http://schemas.microsoft.com/office/drawing/2014/main" id="{DE3E8BF8-2A73-548C-B0DA-3DAF5D57B9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65" y="1119743"/>
            <a:ext cx="3252511" cy="469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385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621215" y="549111"/>
            <a:ext cx="43127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i="1" dirty="0" smtClean="0">
                <a:solidFill>
                  <a:srgbClr val="000000"/>
                </a:solidFill>
              </a:rPr>
              <a:t>Kakaové m</a:t>
            </a:r>
            <a:r>
              <a:rPr lang="cs-CZ" sz="2800" b="1" i="1" dirty="0" smtClean="0">
                <a:solidFill>
                  <a:srgbClr val="000000"/>
                </a:solidFill>
                <a:effectLst/>
              </a:rPr>
              <a:t>uffiny</a:t>
            </a:r>
            <a:endParaRPr lang="en-US" sz="28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4986611" y="1944075"/>
            <a:ext cx="3006532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 smtClean="0"/>
              <a:t>SUROVINY</a:t>
            </a:r>
            <a:r>
              <a:rPr lang="el-GR" b="1" i="0" cap="all" dirty="0" smtClean="0">
                <a:effectLst/>
              </a:rPr>
              <a:t> </a:t>
            </a:r>
            <a:endParaRPr lang="en-US" b="1" i="0" cap="all" dirty="0">
              <a:effectLst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105 g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mouky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 g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k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aka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60 g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olivov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ého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olej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80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cukr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 krupice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vejce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70 g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lék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lžíce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vanilkového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extraktu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Čokoládové pecky</a:t>
            </a:r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7859412" y="1911682"/>
            <a:ext cx="4227389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cs typeface="Calibri" panose="020F0502020204030204" pitchFamily="34" charset="0"/>
              </a:rPr>
              <a:t>Vyšleh</a:t>
            </a:r>
            <a:r>
              <a:rPr lang="cs-CZ" sz="1600" dirty="0" err="1" smtClean="0">
                <a:cs typeface="Calibri" panose="020F0502020204030204" pitchFamily="34" charset="0"/>
              </a:rPr>
              <a:t>ejt</a:t>
            </a:r>
            <a:r>
              <a:rPr lang="en-US" sz="1600" dirty="0" smtClean="0">
                <a:cs typeface="Calibri" panose="020F0502020204030204" pitchFamily="34" charset="0"/>
              </a:rPr>
              <a:t>e </a:t>
            </a:r>
            <a:r>
              <a:rPr lang="en-US" sz="1600" dirty="0" err="1">
                <a:cs typeface="Calibri" panose="020F0502020204030204" pitchFamily="34" charset="0"/>
              </a:rPr>
              <a:t>olej</a:t>
            </a:r>
            <a:r>
              <a:rPr lang="en-US" sz="1600" dirty="0">
                <a:cs typeface="Calibri" panose="020F0502020204030204" pitchFamily="34" charset="0"/>
              </a:rPr>
              <a:t> a </a:t>
            </a:r>
            <a:r>
              <a:rPr lang="en-US" sz="1600" dirty="0" err="1">
                <a:cs typeface="Calibri" panose="020F0502020204030204" pitchFamily="34" charset="0"/>
              </a:rPr>
              <a:t>cukr</a:t>
            </a:r>
            <a:r>
              <a:rPr lang="en-US" sz="1600" dirty="0">
                <a:cs typeface="Calibri" panose="020F0502020204030204" pitchFamily="34" charset="0"/>
              </a:rPr>
              <a:t> a </a:t>
            </a:r>
            <a:r>
              <a:rPr lang="en-US" sz="1600" dirty="0" err="1" smtClean="0">
                <a:cs typeface="Calibri" panose="020F0502020204030204" pitchFamily="34" charset="0"/>
              </a:rPr>
              <a:t>přid</a:t>
            </a:r>
            <a:r>
              <a:rPr lang="cs-CZ" sz="1600" dirty="0" err="1" smtClean="0">
                <a:cs typeface="Calibri" panose="020F0502020204030204" pitchFamily="34" charset="0"/>
              </a:rPr>
              <a:t>ejt</a:t>
            </a:r>
            <a:r>
              <a:rPr lang="en-US" sz="1600" dirty="0" smtClean="0">
                <a:cs typeface="Calibri" panose="020F0502020204030204" pitchFamily="34" charset="0"/>
              </a:rPr>
              <a:t>e </a:t>
            </a:r>
            <a:r>
              <a:rPr lang="en-US" sz="1600" dirty="0" err="1">
                <a:cs typeface="Calibri" panose="020F0502020204030204" pitchFamily="34" charset="0"/>
              </a:rPr>
              <a:t>vejce</a:t>
            </a:r>
            <a:r>
              <a:rPr lang="en-US" sz="1600" dirty="0">
                <a:cs typeface="Calibri" panose="020F0502020204030204" pitchFamily="34" charset="0"/>
              </a:rPr>
              <a:t>. </a:t>
            </a:r>
            <a:r>
              <a:rPr lang="en-US" sz="1600" dirty="0" err="1">
                <a:cs typeface="Calibri" panose="020F0502020204030204" pitchFamily="34" charset="0"/>
              </a:rPr>
              <a:t>Pokračujte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smtClean="0">
                <a:cs typeface="Calibri" panose="020F0502020204030204" pitchFamily="34" charset="0"/>
              </a:rPr>
              <a:t>v</a:t>
            </a:r>
            <a:r>
              <a:rPr lang="cs-CZ" sz="1600" dirty="0" smtClean="0">
                <a:cs typeface="Calibri" panose="020F0502020204030204" pitchFamily="34" charset="0"/>
              </a:rPr>
              <a:t>e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šlehání</a:t>
            </a:r>
            <a:r>
              <a:rPr lang="en-US" sz="1600" dirty="0">
                <a:cs typeface="Calibri" panose="020F0502020204030204" pitchFamily="34" charset="0"/>
              </a:rPr>
              <a:t> 2-3 </a:t>
            </a:r>
            <a:r>
              <a:rPr lang="en-US" sz="1600" dirty="0" err="1">
                <a:cs typeface="Calibri" panose="020F0502020204030204" pitchFamily="34" charset="0"/>
              </a:rPr>
              <a:t>minuty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cs typeface="Calibri" panose="020F0502020204030204" pitchFamily="34" charset="0"/>
              </a:rPr>
              <a:t>mixérem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cs typeface="Calibri" panose="020F0502020204030204" pitchFamily="34" charset="0"/>
              </a:rPr>
              <a:t>nebo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cs typeface="Calibri" panose="020F0502020204030204" pitchFamily="34" charset="0"/>
              </a:rPr>
              <a:t>šlehačem</a:t>
            </a:r>
            <a:r>
              <a:rPr lang="en-US" sz="1600" dirty="0" smtClean="0">
                <a:cs typeface="Calibri" panose="020F0502020204030204" pitchFamily="34" charset="0"/>
              </a:rPr>
              <a:t>.</a:t>
            </a:r>
            <a:endParaRPr lang="cs-CZ" sz="1600" dirty="0" smtClean="0"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cs typeface="Calibri" panose="020F0502020204030204" pitchFamily="34" charset="0"/>
              </a:rPr>
              <a:t>Pokračujte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  <a:r>
              <a:rPr lang="en-US" sz="1600" dirty="0">
                <a:cs typeface="Calibri" panose="020F0502020204030204" pitchFamily="34" charset="0"/>
              </a:rPr>
              <a:t>v </a:t>
            </a:r>
            <a:r>
              <a:rPr lang="en-US" sz="1600" dirty="0" err="1">
                <a:cs typeface="Calibri" panose="020F0502020204030204" pitchFamily="34" charset="0"/>
              </a:rPr>
              <a:t>mírném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cs typeface="Calibri" panose="020F0502020204030204" pitchFamily="34" charset="0"/>
              </a:rPr>
              <a:t>šlehání</a:t>
            </a:r>
            <a:r>
              <a:rPr lang="cs-CZ" sz="1600" dirty="0" smtClean="0">
                <a:cs typeface="Calibri" panose="020F0502020204030204" pitchFamily="34" charset="0"/>
              </a:rPr>
              <a:t> a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pomalu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přidávejte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mouku</a:t>
            </a:r>
            <a:r>
              <a:rPr lang="en-US" sz="1600" dirty="0">
                <a:cs typeface="Calibri" panose="020F0502020204030204" pitchFamily="34" charset="0"/>
              </a:rPr>
              <a:t>, </a:t>
            </a:r>
            <a:r>
              <a:rPr lang="en-US" sz="1600" dirty="0" err="1">
                <a:cs typeface="Calibri" panose="020F0502020204030204" pitchFamily="34" charset="0"/>
              </a:rPr>
              <a:t>mléko</a:t>
            </a:r>
            <a:r>
              <a:rPr lang="en-US" sz="1600" dirty="0">
                <a:cs typeface="Calibri" panose="020F0502020204030204" pitchFamily="34" charset="0"/>
              </a:rPr>
              <a:t>, </a:t>
            </a:r>
            <a:r>
              <a:rPr lang="en-US" sz="1600" dirty="0" err="1">
                <a:cs typeface="Calibri" panose="020F0502020204030204" pitchFamily="34" charset="0"/>
              </a:rPr>
              <a:t>vanilku</a:t>
            </a:r>
            <a:r>
              <a:rPr lang="en-US" sz="1600" dirty="0">
                <a:cs typeface="Calibri" panose="020F0502020204030204" pitchFamily="34" charset="0"/>
              </a:rPr>
              <a:t> a </a:t>
            </a:r>
            <a:r>
              <a:rPr lang="en-US" sz="1600" dirty="0" err="1">
                <a:cs typeface="Calibri" panose="020F0502020204030204" pitchFamily="34" charset="0"/>
              </a:rPr>
              <a:t>kakao</a:t>
            </a:r>
            <a:r>
              <a:rPr lang="en-US" sz="1600" dirty="0">
                <a:cs typeface="Calibri" panose="020F0502020204030204" pitchFamily="34" charset="0"/>
              </a:rPr>
              <a:t>. </a:t>
            </a:r>
            <a:r>
              <a:rPr lang="en-US" sz="1600" dirty="0" err="1">
                <a:cs typeface="Calibri" panose="020F0502020204030204" pitchFamily="34" charset="0"/>
              </a:rPr>
              <a:t>Nakonec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přidejte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cs-CZ" sz="1600" dirty="0" smtClean="0">
                <a:cs typeface="Calibri" panose="020F0502020204030204" pitchFamily="34" charset="0"/>
              </a:rPr>
              <a:t>čokoládové pecky</a:t>
            </a:r>
            <a:r>
              <a:rPr lang="en-US" sz="1600" dirty="0" smtClean="0">
                <a:cs typeface="Calibri" panose="020F0502020204030204" pitchFamily="34" charset="0"/>
              </a:rPr>
              <a:t>.</a:t>
            </a:r>
            <a:endParaRPr lang="cs-CZ" sz="1600" dirty="0" smtClean="0"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cs typeface="Calibri" panose="020F0502020204030204" pitchFamily="34" charset="0"/>
              </a:rPr>
              <a:t>Předehřejte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horkovzdušnou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fritézu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na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smtClean="0">
                <a:cs typeface="Calibri" panose="020F0502020204030204" pitchFamily="34" charset="0"/>
              </a:rPr>
              <a:t>160</a:t>
            </a:r>
            <a:r>
              <a:rPr lang="cs-CZ" sz="1600" dirty="0">
                <a:cs typeface="Calibri" panose="020F0502020204030204" pitchFamily="34" charset="0"/>
              </a:rPr>
              <a:t> </a:t>
            </a:r>
            <a:r>
              <a:rPr lang="en-US" sz="1600" dirty="0" smtClean="0">
                <a:cs typeface="Calibri" panose="020F0502020204030204" pitchFamily="34" charset="0"/>
              </a:rPr>
              <a:t>°C.</a:t>
            </a:r>
            <a:endParaRPr lang="cs-CZ" sz="1600" dirty="0" smtClean="0"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cs typeface="Calibri" panose="020F0502020204030204" pitchFamily="34" charset="0"/>
              </a:rPr>
              <a:t> </a:t>
            </a:r>
            <a:r>
              <a:rPr lang="cs-CZ" sz="1600" dirty="0" smtClean="0">
                <a:cs typeface="Calibri" panose="020F0502020204030204" pitchFamily="34" charset="0"/>
              </a:rPr>
              <a:t>Připravte si formy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na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cs typeface="Calibri" panose="020F0502020204030204" pitchFamily="34" charset="0"/>
              </a:rPr>
              <a:t>muffiny</a:t>
            </a:r>
            <a:r>
              <a:rPr lang="cs-CZ" sz="1600" dirty="0" smtClean="0">
                <a:cs typeface="Calibri" panose="020F0502020204030204" pitchFamily="34" charset="0"/>
              </a:rPr>
              <a:t> (</a:t>
            </a:r>
            <a:r>
              <a:rPr lang="en-US" sz="1600" dirty="0" err="1" smtClean="0">
                <a:cs typeface="Calibri" panose="020F0502020204030204" pitchFamily="34" charset="0"/>
              </a:rPr>
              <a:t>silikonové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nebo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papírové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na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jedno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cs typeface="Calibri" panose="020F0502020204030204" pitchFamily="34" charset="0"/>
              </a:rPr>
              <a:t>použití</a:t>
            </a:r>
            <a:r>
              <a:rPr lang="cs-CZ" sz="1600" dirty="0" smtClean="0">
                <a:cs typeface="Calibri" panose="020F0502020204030204" pitchFamily="34" charset="0"/>
              </a:rPr>
              <a:t>) a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cs typeface="Calibri" panose="020F0502020204030204" pitchFamily="34" charset="0"/>
              </a:rPr>
              <a:t>napl</a:t>
            </a:r>
            <a:r>
              <a:rPr lang="cs-CZ" sz="1600" dirty="0" err="1" smtClean="0">
                <a:cs typeface="Calibri" panose="020F0502020204030204" pitchFamily="34" charset="0"/>
              </a:rPr>
              <a:t>ňte</a:t>
            </a:r>
            <a:r>
              <a:rPr lang="cs-CZ" sz="1600" dirty="0" smtClean="0">
                <a:cs typeface="Calibri" panose="020F0502020204030204" pitchFamily="34" charset="0"/>
              </a:rPr>
              <a:t> je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asi</a:t>
            </a:r>
            <a:r>
              <a:rPr lang="en-US" sz="1600" dirty="0">
                <a:cs typeface="Calibri" panose="020F0502020204030204" pitchFamily="34" charset="0"/>
              </a:rPr>
              <a:t> do </a:t>
            </a:r>
            <a:r>
              <a:rPr lang="en-US" sz="1600" dirty="0" err="1" smtClean="0">
                <a:cs typeface="Calibri" panose="020F0502020204030204" pitchFamily="34" charset="0"/>
              </a:rPr>
              <a:t>poloviny</a:t>
            </a:r>
            <a:r>
              <a:rPr lang="en-US" sz="1600" dirty="0" smtClean="0">
                <a:cs typeface="Calibri" panose="020F0502020204030204" pitchFamily="34" charset="0"/>
              </a:rPr>
              <a:t>.</a:t>
            </a:r>
            <a:endParaRPr lang="cs-CZ" sz="1600" dirty="0" smtClean="0"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cs typeface="Calibri" panose="020F0502020204030204" pitchFamily="34" charset="0"/>
              </a:rPr>
              <a:t>Peč</a:t>
            </a:r>
            <a:r>
              <a:rPr lang="cs-CZ" sz="1600" dirty="0" smtClean="0">
                <a:cs typeface="Calibri" panose="020F0502020204030204" pitchFamily="34" charset="0"/>
              </a:rPr>
              <a:t>t</a:t>
            </a:r>
            <a:r>
              <a:rPr lang="en-US" sz="1600" dirty="0" smtClean="0">
                <a:cs typeface="Calibri" panose="020F0502020204030204" pitchFamily="34" charset="0"/>
              </a:rPr>
              <a:t>e </a:t>
            </a:r>
            <a:r>
              <a:rPr lang="en-US" sz="1600" dirty="0" err="1">
                <a:cs typeface="Calibri" panose="020F0502020204030204" pitchFamily="34" charset="0"/>
              </a:rPr>
              <a:t>při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smtClean="0">
                <a:cs typeface="Calibri" panose="020F0502020204030204" pitchFamily="34" charset="0"/>
              </a:rPr>
              <a:t>160</a:t>
            </a:r>
            <a:r>
              <a:rPr lang="cs-CZ" sz="1600" dirty="0" smtClean="0">
                <a:cs typeface="Calibri" panose="020F0502020204030204" pitchFamily="34" charset="0"/>
              </a:rPr>
              <a:t> </a:t>
            </a:r>
            <a:r>
              <a:rPr lang="en-US" sz="1600" dirty="0" smtClean="0">
                <a:cs typeface="Calibri" panose="020F0502020204030204" pitchFamily="34" charset="0"/>
              </a:rPr>
              <a:t>°</a:t>
            </a:r>
            <a:r>
              <a:rPr lang="en-US" sz="1600" dirty="0">
                <a:cs typeface="Calibri" panose="020F0502020204030204" pitchFamily="34" charset="0"/>
              </a:rPr>
              <a:t>C 15 </a:t>
            </a:r>
            <a:r>
              <a:rPr lang="en-US" sz="1600" dirty="0" err="1" smtClean="0">
                <a:cs typeface="Calibri" panose="020F0502020204030204" pitchFamily="34" charset="0"/>
              </a:rPr>
              <a:t>minut</a:t>
            </a:r>
            <a:r>
              <a:rPr lang="en-US" sz="1600" dirty="0" smtClean="0">
                <a:cs typeface="Calibri" panose="020F0502020204030204" pitchFamily="34" charset="0"/>
              </a:rPr>
              <a:t>.</a:t>
            </a:r>
            <a:endParaRPr lang="cs-CZ" sz="1600" dirty="0" smtClean="0"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cs typeface="Calibri" panose="020F0502020204030204" pitchFamily="34" charset="0"/>
              </a:rPr>
              <a:t> </a:t>
            </a:r>
            <a:r>
              <a:rPr lang="en-US" sz="1600" dirty="0" smtClean="0">
                <a:cs typeface="Calibri" panose="020F0502020204030204" pitchFamily="34" charset="0"/>
              </a:rPr>
              <a:t>Muffin </a:t>
            </a:r>
            <a:r>
              <a:rPr lang="en-US" sz="1600" dirty="0" err="1">
                <a:cs typeface="Calibri" panose="020F0502020204030204" pitchFamily="34" charset="0"/>
              </a:rPr>
              <a:t>propíchněte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cs-CZ" sz="1600" dirty="0" smtClean="0">
                <a:cs typeface="Calibri" panose="020F0502020204030204" pitchFamily="34" charset="0"/>
              </a:rPr>
              <a:t>špejlí</a:t>
            </a:r>
            <a:r>
              <a:rPr lang="en-US" sz="1600" dirty="0" smtClean="0">
                <a:cs typeface="Calibri" panose="020F0502020204030204" pitchFamily="34" charset="0"/>
              </a:rPr>
              <a:t>, </a:t>
            </a:r>
            <a:r>
              <a:rPr lang="en-US" sz="1600" dirty="0" err="1">
                <a:cs typeface="Calibri" panose="020F0502020204030204" pitchFamily="34" charset="0"/>
              </a:rPr>
              <a:t>pokud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cs-CZ" sz="1600" dirty="0" smtClean="0">
                <a:cs typeface="Calibri" panose="020F0502020204030204" pitchFamily="34" charset="0"/>
              </a:rPr>
              <a:t>se na ni těsto nelepí</a:t>
            </a:r>
            <a:r>
              <a:rPr lang="en-US" sz="1600" dirty="0" smtClean="0">
                <a:cs typeface="Calibri" panose="020F0502020204030204" pitchFamily="34" charset="0"/>
              </a:rPr>
              <a:t>, </a:t>
            </a:r>
            <a:r>
              <a:rPr lang="en-US" sz="1600" dirty="0">
                <a:cs typeface="Calibri" panose="020F0502020204030204" pitchFamily="34" charset="0"/>
              </a:rPr>
              <a:t>je </a:t>
            </a:r>
            <a:r>
              <a:rPr lang="en-US" sz="1600" dirty="0" err="1">
                <a:cs typeface="Calibri" panose="020F0502020204030204" pitchFamily="34" charset="0"/>
              </a:rPr>
              <a:t>hotový</a:t>
            </a:r>
            <a:r>
              <a:rPr lang="en-US" sz="1600" dirty="0">
                <a:cs typeface="Calibri" panose="020F0502020204030204" pitchFamily="34" charset="0"/>
              </a:rPr>
              <a:t>. V </a:t>
            </a:r>
            <a:r>
              <a:rPr lang="en-US" sz="1600" dirty="0" err="1">
                <a:cs typeface="Calibri" panose="020F0502020204030204" pitchFamily="34" charset="0"/>
              </a:rPr>
              <a:t>opačném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cs typeface="Calibri" panose="020F0502020204030204" pitchFamily="34" charset="0"/>
              </a:rPr>
              <a:t>případě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pečte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při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cs typeface="Calibri" panose="020F0502020204030204" pitchFamily="34" charset="0"/>
              </a:rPr>
              <a:t>stejn</a:t>
            </a:r>
            <a:r>
              <a:rPr lang="cs-CZ" sz="1600" dirty="0" smtClean="0">
                <a:cs typeface="Calibri" panose="020F0502020204030204" pitchFamily="34" charset="0"/>
              </a:rPr>
              <a:t>é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cs typeface="Calibri" panose="020F0502020204030204" pitchFamily="34" charset="0"/>
              </a:rPr>
              <a:t>teplot</a:t>
            </a:r>
            <a:r>
              <a:rPr lang="cs-CZ" sz="1600" dirty="0" smtClean="0">
                <a:cs typeface="Calibri" panose="020F0502020204030204" pitchFamily="34" charset="0"/>
              </a:rPr>
              <a:t>ě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další</a:t>
            </a:r>
            <a:r>
              <a:rPr lang="en-US" sz="1600" dirty="0">
                <a:cs typeface="Calibri" panose="020F0502020204030204" pitchFamily="34" charset="0"/>
              </a:rPr>
              <a:t> 3 </a:t>
            </a:r>
            <a:r>
              <a:rPr lang="en-US" sz="1600" dirty="0" err="1" smtClean="0">
                <a:cs typeface="Calibri" panose="020F0502020204030204" pitchFamily="34" charset="0"/>
              </a:rPr>
              <a:t>minuty</a:t>
            </a:r>
            <a:r>
              <a:rPr lang="en-US" sz="1600" dirty="0" smtClean="0">
                <a:cs typeface="Calibri" panose="020F0502020204030204" pitchFamily="34" charset="0"/>
              </a:rPr>
              <a:t>.</a:t>
            </a:r>
            <a:endParaRPr lang="cs-CZ" sz="1600" dirty="0" smtClean="0"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cs typeface="Calibri" panose="020F0502020204030204" pitchFamily="34" charset="0"/>
              </a:rPr>
              <a:t>Vyjměte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  <a:r>
              <a:rPr lang="cs-CZ" sz="1600" dirty="0" smtClean="0">
                <a:cs typeface="Calibri" panose="020F0502020204030204" pitchFamily="34" charset="0"/>
              </a:rPr>
              <a:t>muffiny z fritézy </a:t>
            </a:r>
            <a:r>
              <a:rPr lang="en-US" sz="1600" dirty="0" smtClean="0">
                <a:cs typeface="Calibri" panose="020F0502020204030204" pitchFamily="34" charset="0"/>
              </a:rPr>
              <a:t>a </a:t>
            </a:r>
            <a:r>
              <a:rPr lang="en-US" sz="1600" dirty="0" err="1">
                <a:cs typeface="Calibri" panose="020F0502020204030204" pitchFamily="34" charset="0"/>
              </a:rPr>
              <a:t>před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vyjmutím</a:t>
            </a:r>
            <a:r>
              <a:rPr lang="en-US" sz="1600" dirty="0">
                <a:cs typeface="Calibri" panose="020F0502020204030204" pitchFamily="34" charset="0"/>
              </a:rPr>
              <a:t> z </a:t>
            </a:r>
            <a:r>
              <a:rPr lang="en-US" sz="1600" dirty="0" err="1">
                <a:cs typeface="Calibri" panose="020F0502020204030204" pitchFamily="34" charset="0"/>
              </a:rPr>
              <a:t>formy</a:t>
            </a:r>
            <a:r>
              <a:rPr lang="en-US" sz="1600" dirty="0">
                <a:cs typeface="Calibri" panose="020F0502020204030204" pitchFamily="34" charset="0"/>
              </a:rPr>
              <a:t> je </a:t>
            </a:r>
            <a:r>
              <a:rPr lang="en-US" sz="1600" dirty="0" err="1">
                <a:cs typeface="Calibri" panose="020F0502020204030204" pitchFamily="34" charset="0"/>
              </a:rPr>
              <a:t>nechte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alespoň</a:t>
            </a:r>
            <a:r>
              <a:rPr lang="en-US" sz="1600" dirty="0">
                <a:cs typeface="Calibri" panose="020F0502020204030204" pitchFamily="34" charset="0"/>
              </a:rPr>
              <a:t> 10 </a:t>
            </a:r>
            <a:r>
              <a:rPr lang="en-US" sz="1600" dirty="0" err="1" smtClean="0">
                <a:cs typeface="Calibri" panose="020F0502020204030204" pitchFamily="34" charset="0"/>
              </a:rPr>
              <a:t>minut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vychladnout</a:t>
            </a:r>
            <a:r>
              <a:rPr lang="en-US" sz="1600" dirty="0">
                <a:cs typeface="Calibri" panose="020F0502020204030204" pitchFamily="34" charset="0"/>
              </a:rPr>
              <a:t>.</a:t>
            </a:r>
            <a:endParaRPr lang="en-US" sz="1600" dirty="0">
              <a:solidFill>
                <a:srgbClr val="000000"/>
              </a:solidFill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01490"/>
              </p:ext>
            </p:extLst>
          </p:nvPr>
        </p:nvGraphicFramePr>
        <p:xfrm>
          <a:off x="5565057" y="405933"/>
          <a:ext cx="5388078" cy="1117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4039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694039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KOUSKŮ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85844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20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5FE87632-0BA7-6835-7423-0990FF208470}"/>
              </a:ext>
            </a:extLst>
          </p:cNvPr>
          <p:cNvSpPr/>
          <p:nvPr/>
        </p:nvSpPr>
        <p:spPr>
          <a:xfrm>
            <a:off x="3726426" y="5970019"/>
            <a:ext cx="4080387" cy="6412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*</a:t>
            </a:r>
            <a:r>
              <a:rPr lang="cs-CZ" dirty="0">
                <a:solidFill>
                  <a:schemeClr val="tx1"/>
                </a:solidFill>
              </a:rPr>
              <a:t>Zdroj receptu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cs-CZ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  <a:hlinkClick r:id="rId3"/>
              </a:rPr>
              <a:t>https://www.airfrying.gr/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Εικόνα 3" descr="Εικόνα που περιέχει σνακ, επιδόρπιο, φαγητό, ψημένα τρόφιμα&#10;&#10;Περιγραφή που δημιουργήθηκε αυτόματα">
            <a:extLst>
              <a:ext uri="{FF2B5EF4-FFF2-40B4-BE49-F238E27FC236}">
                <a16:creationId xmlns:a16="http://schemas.microsoft.com/office/drawing/2014/main" id="{3EE9435B-3B32-B121-31A4-311DD9766F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15" y="1292971"/>
            <a:ext cx="4312797" cy="299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892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621213" y="510083"/>
            <a:ext cx="43127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i="1" dirty="0" smtClean="0">
                <a:solidFill>
                  <a:srgbClr val="000000"/>
                </a:solidFill>
              </a:rPr>
              <a:t>Banánový chlebíček</a:t>
            </a:r>
            <a:endParaRPr lang="en-US" sz="28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4650643" y="1590102"/>
            <a:ext cx="3006532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 smtClean="0"/>
              <a:t>SUROVINY</a:t>
            </a:r>
            <a:r>
              <a:rPr lang="el-GR" b="1" i="0" cap="all" dirty="0" smtClean="0">
                <a:effectLst/>
              </a:rPr>
              <a:t> </a:t>
            </a:r>
            <a:endParaRPr lang="en-US" b="1" i="0" cap="all" dirty="0">
              <a:effectLst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1-2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banány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hodně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zralé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45 g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másl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rozpuštěné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100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g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pšeničné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mouky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vejce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malé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½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polévkové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lžíce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jedlé sody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lžíce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vanilkového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extraktu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½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polévkové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lžíce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s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kořice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Š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petka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soli</a:t>
            </a:r>
            <a:endParaRPr 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7886700" y="1561235"/>
            <a:ext cx="4121832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Předehřejte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horkovzdušnou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fritézu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na</a:t>
            </a:r>
            <a:r>
              <a:rPr lang="en-US" sz="1600" dirty="0">
                <a:cs typeface="Calibri" panose="020F0502020204030204" pitchFamily="34" charset="0"/>
              </a:rPr>
              <a:t> 175 °</a:t>
            </a:r>
            <a:r>
              <a:rPr lang="en-US" sz="1600" dirty="0" smtClean="0">
                <a:cs typeface="Calibri" panose="020F0502020204030204" pitchFamily="34" charset="0"/>
              </a:rPr>
              <a:t>C.</a:t>
            </a:r>
            <a:endParaRPr lang="cs-CZ" sz="1600" dirty="0" smtClean="0"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cs typeface="Calibri" panose="020F0502020204030204" pitchFamily="34" charset="0"/>
              </a:rPr>
              <a:t> </a:t>
            </a:r>
            <a:r>
              <a:rPr lang="cs-CZ" sz="1600" dirty="0" smtClean="0">
                <a:cs typeface="Calibri" panose="020F0502020204030204" pitchFamily="34" charset="0"/>
              </a:rPr>
              <a:t>Banány </a:t>
            </a:r>
            <a:r>
              <a:rPr lang="cs-CZ" sz="1600" dirty="0">
                <a:cs typeface="Calibri" panose="020F0502020204030204" pitchFamily="34" charset="0"/>
              </a:rPr>
              <a:t>v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cs typeface="Calibri" panose="020F0502020204030204" pitchFamily="34" charset="0"/>
              </a:rPr>
              <a:t>misce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dobře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cs typeface="Calibri" panose="020F0502020204030204" pitchFamily="34" charset="0"/>
              </a:rPr>
              <a:t>rozmačk</a:t>
            </a:r>
            <a:r>
              <a:rPr lang="cs-CZ" sz="1600" dirty="0" err="1" smtClean="0">
                <a:cs typeface="Calibri" panose="020F0502020204030204" pitchFamily="34" charset="0"/>
              </a:rPr>
              <a:t>ejte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vidličkou</a:t>
            </a:r>
            <a:r>
              <a:rPr lang="en-US" sz="1600" dirty="0">
                <a:cs typeface="Calibri" panose="020F0502020204030204" pitchFamily="34" charset="0"/>
              </a:rPr>
              <a:t>. </a:t>
            </a:r>
            <a:r>
              <a:rPr lang="en-US" sz="1600" dirty="0" err="1">
                <a:cs typeface="Calibri" panose="020F0502020204030204" pitchFamily="34" charset="0"/>
              </a:rPr>
              <a:t>Přidejte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rozpuštěné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máslo</a:t>
            </a:r>
            <a:r>
              <a:rPr lang="en-US" sz="1600" dirty="0">
                <a:cs typeface="Calibri" panose="020F0502020204030204" pitchFamily="34" charset="0"/>
              </a:rPr>
              <a:t> a </a:t>
            </a:r>
            <a:r>
              <a:rPr lang="en-US" sz="1600" dirty="0" err="1" smtClean="0">
                <a:cs typeface="Calibri" panose="020F0502020204030204" pitchFamily="34" charset="0"/>
              </a:rPr>
              <a:t>promíchejte</a:t>
            </a:r>
            <a:r>
              <a:rPr lang="cs-CZ" sz="1600" dirty="0" smtClean="0">
                <a:cs typeface="Calibri" panose="020F0502020204030204" pitchFamily="34" charset="0"/>
              </a:rPr>
              <a:t>.</a:t>
            </a:r>
          </a:p>
          <a:p>
            <a:pPr>
              <a:buFont typeface="+mj-lt"/>
              <a:buAutoNum type="arabicPeriod"/>
            </a:pPr>
            <a:r>
              <a:rPr lang="cs-CZ" sz="1600" dirty="0"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cs typeface="Calibri" panose="020F0502020204030204" pitchFamily="34" charset="0"/>
              </a:rPr>
              <a:t>Pokračujte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  <a:r>
              <a:rPr lang="en-US" sz="1600" dirty="0">
                <a:cs typeface="Calibri" panose="020F0502020204030204" pitchFamily="34" charset="0"/>
              </a:rPr>
              <a:t>v </a:t>
            </a:r>
            <a:r>
              <a:rPr lang="en-US" sz="1600" dirty="0" err="1">
                <a:cs typeface="Calibri" panose="020F0502020204030204" pitchFamily="34" charset="0"/>
              </a:rPr>
              <a:t>míchání</a:t>
            </a:r>
            <a:r>
              <a:rPr lang="en-US" sz="1600" dirty="0">
                <a:cs typeface="Calibri" panose="020F0502020204030204" pitchFamily="34" charset="0"/>
              </a:rPr>
              <a:t>, </a:t>
            </a:r>
            <a:r>
              <a:rPr lang="en-US" sz="1600" dirty="0" err="1">
                <a:cs typeface="Calibri" panose="020F0502020204030204" pitchFamily="34" charset="0"/>
              </a:rPr>
              <a:t>přidejte</a:t>
            </a:r>
            <a:r>
              <a:rPr lang="en-US" sz="1600" dirty="0">
                <a:cs typeface="Calibri" panose="020F0502020204030204" pitchFamily="34" charset="0"/>
              </a:rPr>
              <a:t> do </a:t>
            </a:r>
            <a:r>
              <a:rPr lang="en-US" sz="1600" dirty="0" err="1">
                <a:cs typeface="Calibri" panose="020F0502020204030204" pitchFamily="34" charset="0"/>
              </a:rPr>
              <a:t>mísy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jedlou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sodu</a:t>
            </a:r>
            <a:r>
              <a:rPr lang="en-US" sz="1600" dirty="0">
                <a:cs typeface="Calibri" panose="020F0502020204030204" pitchFamily="34" charset="0"/>
              </a:rPr>
              <a:t> (</a:t>
            </a:r>
            <a:r>
              <a:rPr lang="en-US" sz="1600" dirty="0" err="1">
                <a:cs typeface="Calibri" panose="020F0502020204030204" pitchFamily="34" charset="0"/>
              </a:rPr>
              <a:t>pozor</a:t>
            </a:r>
            <a:r>
              <a:rPr lang="en-US" sz="1600" dirty="0">
                <a:cs typeface="Calibri" panose="020F0502020204030204" pitchFamily="34" charset="0"/>
              </a:rPr>
              <a:t>, ne </a:t>
            </a:r>
            <a:r>
              <a:rPr lang="en-US" sz="1600" dirty="0" err="1">
                <a:cs typeface="Calibri" panose="020F0502020204030204" pitchFamily="34" charset="0"/>
              </a:rPr>
              <a:t>prášek</a:t>
            </a:r>
            <a:r>
              <a:rPr lang="en-US" sz="1600" dirty="0">
                <a:cs typeface="Calibri" panose="020F0502020204030204" pitchFamily="34" charset="0"/>
              </a:rPr>
              <a:t> do </a:t>
            </a:r>
            <a:r>
              <a:rPr lang="en-US" sz="1600" dirty="0" err="1">
                <a:cs typeface="Calibri" panose="020F0502020204030204" pitchFamily="34" charset="0"/>
              </a:rPr>
              <a:t>pečiva</a:t>
            </a:r>
            <a:r>
              <a:rPr lang="en-US" sz="1600" dirty="0">
                <a:cs typeface="Calibri" panose="020F0502020204030204" pitchFamily="34" charset="0"/>
              </a:rPr>
              <a:t>) a </a:t>
            </a:r>
            <a:r>
              <a:rPr lang="en-US" sz="1600" dirty="0" err="1">
                <a:cs typeface="Calibri" panose="020F0502020204030204" pitchFamily="34" charset="0"/>
              </a:rPr>
              <a:t>sůl</a:t>
            </a:r>
            <a:r>
              <a:rPr lang="en-US" sz="1600" dirty="0">
                <a:cs typeface="Calibri" panose="020F0502020204030204" pitchFamily="34" charset="0"/>
              </a:rPr>
              <a:t>. </a:t>
            </a:r>
            <a:r>
              <a:rPr lang="en-US" sz="1600" dirty="0" err="1">
                <a:cs typeface="Calibri" panose="020F0502020204030204" pitchFamily="34" charset="0"/>
              </a:rPr>
              <a:t>Poté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přidejte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cukr</a:t>
            </a:r>
            <a:r>
              <a:rPr lang="en-US" sz="1600" dirty="0">
                <a:cs typeface="Calibri" panose="020F0502020204030204" pitchFamily="34" charset="0"/>
              </a:rPr>
              <a:t>, </a:t>
            </a:r>
            <a:r>
              <a:rPr lang="en-US" sz="1600" dirty="0" err="1">
                <a:cs typeface="Calibri" panose="020F0502020204030204" pitchFamily="34" charset="0"/>
              </a:rPr>
              <a:t>rozšlehané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vejce</a:t>
            </a:r>
            <a:r>
              <a:rPr lang="en-US" sz="1600" dirty="0">
                <a:cs typeface="Calibri" panose="020F0502020204030204" pitchFamily="34" charset="0"/>
              </a:rPr>
              <a:t>, </a:t>
            </a:r>
            <a:r>
              <a:rPr lang="en-US" sz="1600" dirty="0" err="1">
                <a:cs typeface="Calibri" panose="020F0502020204030204" pitchFamily="34" charset="0"/>
              </a:rPr>
              <a:t>vanilkový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extrakt</a:t>
            </a:r>
            <a:r>
              <a:rPr lang="en-US" sz="1600" dirty="0">
                <a:cs typeface="Calibri" panose="020F0502020204030204" pitchFamily="34" charset="0"/>
              </a:rPr>
              <a:t>, </a:t>
            </a:r>
            <a:r>
              <a:rPr lang="en-US" sz="1600" dirty="0" err="1">
                <a:cs typeface="Calibri" panose="020F0502020204030204" pitchFamily="34" charset="0"/>
              </a:rPr>
              <a:t>skořici</a:t>
            </a:r>
            <a:r>
              <a:rPr lang="en-US" sz="1600" dirty="0">
                <a:cs typeface="Calibri" panose="020F0502020204030204" pitchFamily="34" charset="0"/>
              </a:rPr>
              <a:t> a </a:t>
            </a:r>
            <a:r>
              <a:rPr lang="en-US" sz="1600" dirty="0" err="1">
                <a:cs typeface="Calibri" panose="020F0502020204030204" pitchFamily="34" charset="0"/>
              </a:rPr>
              <a:t>nakonec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cs typeface="Calibri" panose="020F0502020204030204" pitchFamily="34" charset="0"/>
              </a:rPr>
              <a:t>mouku</a:t>
            </a:r>
            <a:r>
              <a:rPr lang="en-US" sz="1600" dirty="0" smtClean="0">
                <a:cs typeface="Calibri" panose="020F0502020204030204" pitchFamily="34" charset="0"/>
              </a:rPr>
              <a:t>.</a:t>
            </a:r>
            <a:endParaRPr lang="cs-CZ" sz="1600" dirty="0" smtClean="0"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cs typeface="Calibri" panose="020F0502020204030204" pitchFamily="34" charset="0"/>
              </a:rPr>
              <a:t> D</a:t>
            </a:r>
            <a:r>
              <a:rPr lang="en-US" sz="1600" dirty="0" err="1" smtClean="0">
                <a:cs typeface="Calibri" panose="020F0502020204030204" pitchFamily="34" charset="0"/>
              </a:rPr>
              <a:t>obře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cs typeface="Calibri" panose="020F0502020204030204" pitchFamily="34" charset="0"/>
              </a:rPr>
              <a:t>promíchan</a:t>
            </a:r>
            <a:r>
              <a:rPr lang="cs-CZ" sz="1600" dirty="0" smtClean="0">
                <a:cs typeface="Calibri" panose="020F0502020204030204" pitchFamily="34" charset="0"/>
              </a:rPr>
              <a:t>ou směs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cs typeface="Calibri" panose="020F0502020204030204" pitchFamily="34" charset="0"/>
              </a:rPr>
              <a:t>vložte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  <a:r>
              <a:rPr lang="en-US" sz="1600" dirty="0">
                <a:cs typeface="Calibri" panose="020F0502020204030204" pitchFamily="34" charset="0"/>
              </a:rPr>
              <a:t>do </a:t>
            </a:r>
            <a:r>
              <a:rPr lang="en-US" sz="1600" dirty="0" err="1">
                <a:cs typeface="Calibri" panose="020F0502020204030204" pitchFamily="34" charset="0"/>
              </a:rPr>
              <a:t>formy</a:t>
            </a:r>
            <a:r>
              <a:rPr lang="en-US" sz="1600" dirty="0">
                <a:cs typeface="Calibri" panose="020F0502020204030204" pitchFamily="34" charset="0"/>
              </a:rPr>
              <a:t> a </a:t>
            </a:r>
            <a:r>
              <a:rPr lang="en-US" sz="1600" dirty="0" err="1">
                <a:cs typeface="Calibri" panose="020F0502020204030204" pitchFamily="34" charset="0"/>
              </a:rPr>
              <a:t>pečte</a:t>
            </a:r>
            <a:r>
              <a:rPr lang="en-US" sz="1600" dirty="0">
                <a:cs typeface="Calibri" panose="020F0502020204030204" pitchFamily="34" charset="0"/>
              </a:rPr>
              <a:t> 25 </a:t>
            </a:r>
            <a:r>
              <a:rPr lang="en-US" sz="1600" dirty="0" err="1">
                <a:cs typeface="Calibri" panose="020F0502020204030204" pitchFamily="34" charset="0"/>
              </a:rPr>
              <a:t>minut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při</a:t>
            </a:r>
            <a:r>
              <a:rPr lang="en-US" sz="1600" dirty="0">
                <a:cs typeface="Calibri" panose="020F0502020204030204" pitchFamily="34" charset="0"/>
              </a:rPr>
              <a:t> 175 °</a:t>
            </a:r>
            <a:r>
              <a:rPr lang="en-US" sz="1600" dirty="0" smtClean="0">
                <a:cs typeface="Calibri" panose="020F0502020204030204" pitchFamily="34" charset="0"/>
              </a:rPr>
              <a:t>C.</a:t>
            </a:r>
            <a:endParaRPr lang="cs-CZ" sz="1600" dirty="0" smtClean="0"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cs typeface="Calibri" panose="020F0502020204030204" pitchFamily="34" charset="0"/>
              </a:rPr>
              <a:t> </a:t>
            </a:r>
            <a:r>
              <a:rPr lang="en-US" sz="1600" dirty="0" smtClean="0">
                <a:cs typeface="Calibri" panose="020F0502020204030204" pitchFamily="34" charset="0"/>
              </a:rPr>
              <a:t>Po </a:t>
            </a:r>
            <a:r>
              <a:rPr lang="en-US" sz="1600" dirty="0">
                <a:cs typeface="Calibri" panose="020F0502020204030204" pitchFamily="34" charset="0"/>
              </a:rPr>
              <a:t>25 </a:t>
            </a:r>
            <a:r>
              <a:rPr lang="en-US" sz="1600" dirty="0" err="1">
                <a:cs typeface="Calibri" panose="020F0502020204030204" pitchFamily="34" charset="0"/>
              </a:rPr>
              <a:t>minutách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cs typeface="Calibri" panose="020F0502020204030204" pitchFamily="34" charset="0"/>
              </a:rPr>
              <a:t>píchněte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  <a:r>
              <a:rPr lang="cs-CZ" sz="1600" dirty="0" smtClean="0">
                <a:cs typeface="Calibri" panose="020F0502020204030204" pitchFamily="34" charset="0"/>
              </a:rPr>
              <a:t>do těsta špejlí</a:t>
            </a:r>
            <a:r>
              <a:rPr lang="en-US" sz="1600" dirty="0">
                <a:cs typeface="Calibri" panose="020F0502020204030204" pitchFamily="34" charset="0"/>
              </a:rPr>
              <a:t>, </a:t>
            </a:r>
            <a:r>
              <a:rPr lang="en-US" sz="1600" dirty="0" err="1">
                <a:cs typeface="Calibri" panose="020F0502020204030204" pitchFamily="34" charset="0"/>
              </a:rPr>
              <a:t>pokud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cs-CZ" sz="1600" dirty="0">
                <a:cs typeface="Calibri" panose="020F0502020204030204" pitchFamily="34" charset="0"/>
              </a:rPr>
              <a:t>se na ni těsto nelepí</a:t>
            </a:r>
            <a:r>
              <a:rPr lang="en-US" sz="1600" dirty="0">
                <a:cs typeface="Calibri" panose="020F0502020204030204" pitchFamily="34" charset="0"/>
              </a:rPr>
              <a:t>, je </a:t>
            </a:r>
            <a:r>
              <a:rPr lang="cs-CZ" sz="1600" dirty="0" smtClean="0">
                <a:cs typeface="Calibri" panose="020F0502020204030204" pitchFamily="34" charset="0"/>
              </a:rPr>
              <a:t>chlebíček </a:t>
            </a:r>
            <a:r>
              <a:rPr lang="en-US" sz="1600" dirty="0" err="1" smtClean="0">
                <a:cs typeface="Calibri" panose="020F0502020204030204" pitchFamily="34" charset="0"/>
              </a:rPr>
              <a:t>hotový</a:t>
            </a:r>
            <a:r>
              <a:rPr lang="en-US" sz="1600" dirty="0">
                <a:cs typeface="Calibri" panose="020F0502020204030204" pitchFamily="34" charset="0"/>
              </a:rPr>
              <a:t>. V </a:t>
            </a:r>
            <a:r>
              <a:rPr lang="en-US" sz="1600" dirty="0" err="1">
                <a:cs typeface="Calibri" panose="020F0502020204030204" pitchFamily="34" charset="0"/>
              </a:rPr>
              <a:t>opačném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případě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pečte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cs-CZ" sz="1600" dirty="0" smtClean="0">
                <a:cs typeface="Calibri" panose="020F0502020204030204" pitchFamily="34" charset="0"/>
              </a:rPr>
              <a:t>dalších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  <a:r>
              <a:rPr lang="cs-CZ" sz="1600" dirty="0" smtClean="0">
                <a:cs typeface="Calibri" panose="020F0502020204030204" pitchFamily="34" charset="0"/>
              </a:rPr>
              <a:t>5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cs typeface="Calibri" panose="020F0502020204030204" pitchFamily="34" charset="0"/>
              </a:rPr>
              <a:t>minut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Pokud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cs-CZ" sz="1600" dirty="0" smtClean="0">
                <a:cs typeface="Calibri" panose="020F0502020204030204" pitchFamily="34" charset="0"/>
              </a:rPr>
              <a:t>je již chlebíček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zvenku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cs-CZ" sz="1600" dirty="0" smtClean="0">
                <a:cs typeface="Calibri" panose="020F0502020204030204" pitchFamily="34" charset="0"/>
              </a:rPr>
              <a:t>opečený</a:t>
            </a:r>
            <a:r>
              <a:rPr lang="en-US" sz="1600" dirty="0" smtClean="0">
                <a:cs typeface="Calibri" panose="020F0502020204030204" pitchFamily="34" charset="0"/>
              </a:rPr>
              <a:t>, </a:t>
            </a:r>
            <a:r>
              <a:rPr lang="en-US" sz="1600" dirty="0" err="1">
                <a:cs typeface="Calibri" panose="020F0502020204030204" pitchFamily="34" charset="0"/>
              </a:rPr>
              <a:t>zakryjte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cs-CZ" sz="1600" dirty="0" smtClean="0">
                <a:cs typeface="Calibri" panose="020F0502020204030204" pitchFamily="34" charset="0"/>
              </a:rPr>
              <a:t>nádobu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po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zbytek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cs typeface="Calibri" panose="020F0502020204030204" pitchFamily="34" charset="0"/>
              </a:rPr>
              <a:t>pečení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cs typeface="Calibri" panose="020F0502020204030204" pitchFamily="34" charset="0"/>
              </a:rPr>
              <a:t>hliníkov</a:t>
            </a:r>
            <a:r>
              <a:rPr lang="cs-CZ" sz="1600" dirty="0" smtClean="0">
                <a:cs typeface="Calibri" panose="020F0502020204030204" pitchFamily="34" charset="0"/>
              </a:rPr>
              <a:t>ou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cs typeface="Calibri" panose="020F0502020204030204" pitchFamily="34" charset="0"/>
              </a:rPr>
              <a:t>fóli</a:t>
            </a:r>
            <a:r>
              <a:rPr lang="cs-CZ" sz="1600" dirty="0" smtClean="0">
                <a:cs typeface="Calibri" panose="020F0502020204030204" pitchFamily="34" charset="0"/>
              </a:rPr>
              <a:t>í</a:t>
            </a:r>
            <a:r>
              <a:rPr lang="en-US" sz="1600" dirty="0" smtClean="0">
                <a:cs typeface="Calibri" panose="020F0502020204030204" pitchFamily="34" charset="0"/>
              </a:rPr>
              <a:t>.</a:t>
            </a:r>
            <a:endParaRPr lang="el-GR" sz="1600" dirty="0">
              <a:solidFill>
                <a:srgbClr val="000000"/>
              </a:solidFill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491545"/>
              </p:ext>
            </p:extLst>
          </p:nvPr>
        </p:nvGraphicFramePr>
        <p:xfrm>
          <a:off x="5565057" y="405933"/>
          <a:ext cx="5388078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3872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684206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267857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31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5FE87632-0BA7-6835-7423-0990FF208470}"/>
              </a:ext>
            </a:extLst>
          </p:cNvPr>
          <p:cNvSpPr/>
          <p:nvPr/>
        </p:nvSpPr>
        <p:spPr>
          <a:xfrm>
            <a:off x="3524863" y="5959625"/>
            <a:ext cx="4080387" cy="6412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*</a:t>
            </a:r>
            <a:r>
              <a:rPr lang="cs-CZ" dirty="0">
                <a:solidFill>
                  <a:schemeClr val="tx1"/>
                </a:solidFill>
              </a:rPr>
              <a:t>Zdroj receptu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cs-CZ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  <a:hlinkClick r:id="rId3"/>
              </a:rPr>
              <a:t>https</a:t>
            </a:r>
            <a:r>
              <a:rPr lang="en-US" dirty="0">
                <a:solidFill>
                  <a:schemeClr val="tx1"/>
                </a:solidFill>
                <a:hlinkClick r:id="rId3"/>
              </a:rPr>
              <a:t>://www.airfrying.gr/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Εικόνα 4" descr="Εικόνα που περιέχει ψημένα τρόφιμα, σνακ, φούρνισμα, επιδόρπιο&#10;&#10;Περιγραφή που δημιουργήθηκε αυτόματα">
            <a:extLst>
              <a:ext uri="{FF2B5EF4-FFF2-40B4-BE49-F238E27FC236}">
                <a16:creationId xmlns:a16="http://schemas.microsoft.com/office/drawing/2014/main" id="{13F7BA08-CF77-ED27-4854-05A45FEDE3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7" y="1229032"/>
            <a:ext cx="2893831" cy="417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9304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591719" y="294639"/>
            <a:ext cx="45997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i="1" dirty="0" smtClean="0">
                <a:solidFill>
                  <a:srgbClr val="000000"/>
                </a:solidFill>
                <a:effectLst/>
              </a:rPr>
              <a:t>Vanilkové muffiny s kousky čokolády</a:t>
            </a:r>
            <a:endParaRPr lang="en-US" sz="28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4837471" y="1743086"/>
            <a:ext cx="284152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 smtClean="0"/>
              <a:t>SUROVINY</a:t>
            </a:r>
            <a:r>
              <a:rPr lang="el-GR" b="1" i="0" cap="all" dirty="0" smtClean="0">
                <a:effectLst/>
              </a:rPr>
              <a:t> </a:t>
            </a:r>
            <a:endParaRPr lang="en-US" b="1" i="0" cap="all" dirty="0">
              <a:effectLst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125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g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mouk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60 g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olivový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olej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80 g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cukr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 krupice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vejce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70 g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lék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lžíce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vanilkového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extraktu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Čokoládové pecky</a:t>
            </a:r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7678994" y="1743086"/>
            <a:ext cx="4257368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en-US" sz="1600" dirty="0" err="1">
                <a:cs typeface="Calibri" panose="020F0502020204030204" pitchFamily="34" charset="0"/>
              </a:rPr>
              <a:t>Vyšleh</a:t>
            </a:r>
            <a:r>
              <a:rPr lang="cs-CZ" sz="1600" dirty="0" err="1">
                <a:cs typeface="Calibri" panose="020F0502020204030204" pitchFamily="34" charset="0"/>
              </a:rPr>
              <a:t>ejt</a:t>
            </a:r>
            <a:r>
              <a:rPr lang="en-US" sz="1600" dirty="0">
                <a:cs typeface="Calibri" panose="020F0502020204030204" pitchFamily="34" charset="0"/>
              </a:rPr>
              <a:t>e </a:t>
            </a:r>
            <a:r>
              <a:rPr lang="en-US" sz="1600" dirty="0" err="1">
                <a:cs typeface="Calibri" panose="020F0502020204030204" pitchFamily="34" charset="0"/>
              </a:rPr>
              <a:t>olej</a:t>
            </a:r>
            <a:r>
              <a:rPr lang="en-US" sz="1600" dirty="0">
                <a:cs typeface="Calibri" panose="020F0502020204030204" pitchFamily="34" charset="0"/>
              </a:rPr>
              <a:t> a </a:t>
            </a:r>
            <a:r>
              <a:rPr lang="en-US" sz="1600" dirty="0" err="1">
                <a:cs typeface="Calibri" panose="020F0502020204030204" pitchFamily="34" charset="0"/>
              </a:rPr>
              <a:t>cukr</a:t>
            </a:r>
            <a:r>
              <a:rPr lang="en-US" sz="1600" dirty="0">
                <a:cs typeface="Calibri" panose="020F0502020204030204" pitchFamily="34" charset="0"/>
              </a:rPr>
              <a:t> a </a:t>
            </a:r>
            <a:r>
              <a:rPr lang="en-US" sz="1600" dirty="0" err="1">
                <a:cs typeface="Calibri" panose="020F0502020204030204" pitchFamily="34" charset="0"/>
              </a:rPr>
              <a:t>přid</a:t>
            </a:r>
            <a:r>
              <a:rPr lang="cs-CZ" sz="1600" dirty="0" err="1">
                <a:cs typeface="Calibri" panose="020F0502020204030204" pitchFamily="34" charset="0"/>
              </a:rPr>
              <a:t>ejt</a:t>
            </a:r>
            <a:r>
              <a:rPr lang="en-US" sz="1600" dirty="0">
                <a:cs typeface="Calibri" panose="020F0502020204030204" pitchFamily="34" charset="0"/>
              </a:rPr>
              <a:t>e </a:t>
            </a:r>
            <a:r>
              <a:rPr lang="en-US" sz="1600" dirty="0" err="1">
                <a:cs typeface="Calibri" panose="020F0502020204030204" pitchFamily="34" charset="0"/>
              </a:rPr>
              <a:t>vejce</a:t>
            </a:r>
            <a:r>
              <a:rPr lang="en-US" sz="1600" dirty="0">
                <a:cs typeface="Calibri" panose="020F0502020204030204" pitchFamily="34" charset="0"/>
              </a:rPr>
              <a:t>. </a:t>
            </a:r>
            <a:r>
              <a:rPr lang="en-US" sz="1600" dirty="0" err="1">
                <a:cs typeface="Calibri" panose="020F0502020204030204" pitchFamily="34" charset="0"/>
              </a:rPr>
              <a:t>Pokračujte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smtClean="0">
                <a:cs typeface="Calibri" panose="020F0502020204030204" pitchFamily="34" charset="0"/>
              </a:rPr>
              <a:t>v</a:t>
            </a:r>
            <a:r>
              <a:rPr lang="cs-CZ" sz="1600" dirty="0" smtClean="0">
                <a:cs typeface="Calibri" panose="020F0502020204030204" pitchFamily="34" charset="0"/>
              </a:rPr>
              <a:t>e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šlehání</a:t>
            </a:r>
            <a:r>
              <a:rPr lang="en-US" sz="1600" dirty="0">
                <a:cs typeface="Calibri" panose="020F0502020204030204" pitchFamily="34" charset="0"/>
              </a:rPr>
              <a:t> 2-3 </a:t>
            </a:r>
            <a:r>
              <a:rPr lang="en-US" sz="1600" dirty="0" err="1">
                <a:cs typeface="Calibri" panose="020F0502020204030204" pitchFamily="34" charset="0"/>
              </a:rPr>
              <a:t>minuty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mixérem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nebo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šlehačem</a:t>
            </a:r>
            <a:r>
              <a:rPr lang="en-US" sz="1600" dirty="0">
                <a:cs typeface="Calibri" panose="020F0502020204030204" pitchFamily="34" charset="0"/>
              </a:rPr>
              <a:t>.</a:t>
            </a:r>
            <a:endParaRPr lang="cs-CZ" sz="1600" dirty="0"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Pokračujte</a:t>
            </a:r>
            <a:r>
              <a:rPr lang="en-US" sz="1600" dirty="0">
                <a:cs typeface="Calibri" panose="020F0502020204030204" pitchFamily="34" charset="0"/>
              </a:rPr>
              <a:t> v </a:t>
            </a:r>
            <a:r>
              <a:rPr lang="en-US" sz="1600" dirty="0" err="1">
                <a:cs typeface="Calibri" panose="020F0502020204030204" pitchFamily="34" charset="0"/>
              </a:rPr>
              <a:t>mírném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šlehání</a:t>
            </a:r>
            <a:r>
              <a:rPr lang="cs-CZ" sz="1600" dirty="0">
                <a:cs typeface="Calibri" panose="020F0502020204030204" pitchFamily="34" charset="0"/>
              </a:rPr>
              <a:t> a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pomalu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přidávejte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mouku</a:t>
            </a:r>
            <a:r>
              <a:rPr lang="en-US" sz="1600" dirty="0">
                <a:cs typeface="Calibri" panose="020F0502020204030204" pitchFamily="34" charset="0"/>
              </a:rPr>
              <a:t>, </a:t>
            </a:r>
            <a:r>
              <a:rPr lang="en-US" sz="1600" dirty="0" err="1">
                <a:cs typeface="Calibri" panose="020F0502020204030204" pitchFamily="34" charset="0"/>
              </a:rPr>
              <a:t>mléko</a:t>
            </a:r>
            <a:r>
              <a:rPr lang="en-US" sz="1600" dirty="0">
                <a:cs typeface="Calibri" panose="020F0502020204030204" pitchFamily="34" charset="0"/>
              </a:rPr>
              <a:t>, </a:t>
            </a:r>
            <a:r>
              <a:rPr lang="en-US" sz="1600" dirty="0" err="1">
                <a:cs typeface="Calibri" panose="020F0502020204030204" pitchFamily="34" charset="0"/>
              </a:rPr>
              <a:t>vanilku</a:t>
            </a:r>
            <a:r>
              <a:rPr lang="en-US" sz="1600" dirty="0">
                <a:cs typeface="Calibri" panose="020F0502020204030204" pitchFamily="34" charset="0"/>
              </a:rPr>
              <a:t> a </a:t>
            </a:r>
            <a:r>
              <a:rPr lang="en-US" sz="1600" dirty="0" err="1">
                <a:cs typeface="Calibri" panose="020F0502020204030204" pitchFamily="34" charset="0"/>
              </a:rPr>
              <a:t>kakao</a:t>
            </a:r>
            <a:r>
              <a:rPr lang="en-US" sz="1600" dirty="0">
                <a:cs typeface="Calibri" panose="020F0502020204030204" pitchFamily="34" charset="0"/>
              </a:rPr>
              <a:t>. </a:t>
            </a:r>
            <a:r>
              <a:rPr lang="en-US" sz="1600" dirty="0" err="1">
                <a:cs typeface="Calibri" panose="020F0502020204030204" pitchFamily="34" charset="0"/>
              </a:rPr>
              <a:t>Nakonec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přidejte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cs-CZ" sz="1600" dirty="0" smtClean="0">
                <a:cs typeface="Calibri" panose="020F0502020204030204" pitchFamily="34" charset="0"/>
              </a:rPr>
              <a:t>čokoládové pecky</a:t>
            </a:r>
            <a:r>
              <a:rPr lang="en-US" sz="1600" dirty="0" smtClean="0">
                <a:cs typeface="Calibri" panose="020F0502020204030204" pitchFamily="34" charset="0"/>
              </a:rPr>
              <a:t>.</a:t>
            </a:r>
            <a:endParaRPr lang="cs-CZ" sz="1600" dirty="0"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Předehřejte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cs typeface="Calibri" panose="020F0502020204030204" pitchFamily="34" charset="0"/>
              </a:rPr>
              <a:t>horkovzdušnou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cs typeface="Calibri" panose="020F0502020204030204" pitchFamily="34" charset="0"/>
              </a:rPr>
              <a:t>fritézu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na</a:t>
            </a:r>
            <a:r>
              <a:rPr lang="en-US" sz="1600" dirty="0">
                <a:cs typeface="Calibri" panose="020F0502020204030204" pitchFamily="34" charset="0"/>
              </a:rPr>
              <a:t> 160</a:t>
            </a:r>
            <a:r>
              <a:rPr lang="cs-CZ" sz="1600" dirty="0">
                <a:cs typeface="Calibri" panose="020F0502020204030204" pitchFamily="34" charset="0"/>
              </a:rPr>
              <a:t> </a:t>
            </a:r>
            <a:r>
              <a:rPr lang="en-US" sz="1600" dirty="0">
                <a:cs typeface="Calibri" panose="020F0502020204030204" pitchFamily="34" charset="0"/>
              </a:rPr>
              <a:t>°C.</a:t>
            </a:r>
            <a:endParaRPr lang="cs-CZ" sz="1600" dirty="0"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cs typeface="Calibri" panose="020F0502020204030204" pitchFamily="34" charset="0"/>
              </a:rPr>
              <a:t> Připravte si formy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na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cs typeface="Calibri" panose="020F0502020204030204" pitchFamily="34" charset="0"/>
              </a:rPr>
              <a:t>muffiny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  <a:r>
              <a:rPr lang="cs-CZ" sz="1600" dirty="0">
                <a:cs typeface="Calibri" panose="020F0502020204030204" pitchFamily="34" charset="0"/>
              </a:rPr>
              <a:t>(</a:t>
            </a:r>
            <a:r>
              <a:rPr lang="en-US" sz="1600" dirty="0" err="1">
                <a:cs typeface="Calibri" panose="020F0502020204030204" pitchFamily="34" charset="0"/>
              </a:rPr>
              <a:t>silikonové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nebo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papírové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na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jedno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použití</a:t>
            </a:r>
            <a:r>
              <a:rPr lang="cs-CZ" sz="1600" dirty="0">
                <a:cs typeface="Calibri" panose="020F0502020204030204" pitchFamily="34" charset="0"/>
              </a:rPr>
              <a:t>)</a:t>
            </a:r>
            <a:r>
              <a:rPr lang="cs-CZ" sz="1600" dirty="0" smtClean="0">
                <a:cs typeface="Calibri" panose="020F0502020204030204" pitchFamily="34" charset="0"/>
              </a:rPr>
              <a:t> </a:t>
            </a:r>
            <a:r>
              <a:rPr lang="cs-CZ" sz="1600" dirty="0">
                <a:cs typeface="Calibri" panose="020F0502020204030204" pitchFamily="34" charset="0"/>
              </a:rPr>
              <a:t>a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napl</a:t>
            </a:r>
            <a:r>
              <a:rPr lang="cs-CZ" sz="1600" dirty="0" err="1">
                <a:cs typeface="Calibri" panose="020F0502020204030204" pitchFamily="34" charset="0"/>
              </a:rPr>
              <a:t>ňte</a:t>
            </a:r>
            <a:r>
              <a:rPr lang="cs-CZ" sz="1600" dirty="0">
                <a:cs typeface="Calibri" panose="020F0502020204030204" pitchFamily="34" charset="0"/>
              </a:rPr>
              <a:t> je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asi</a:t>
            </a:r>
            <a:r>
              <a:rPr lang="en-US" sz="1600" dirty="0">
                <a:cs typeface="Calibri" panose="020F0502020204030204" pitchFamily="34" charset="0"/>
              </a:rPr>
              <a:t> do </a:t>
            </a:r>
            <a:r>
              <a:rPr lang="en-US" sz="1600" dirty="0" err="1">
                <a:cs typeface="Calibri" panose="020F0502020204030204" pitchFamily="34" charset="0"/>
              </a:rPr>
              <a:t>poloviny</a:t>
            </a:r>
            <a:r>
              <a:rPr lang="en-US" sz="1600" dirty="0">
                <a:cs typeface="Calibri" panose="020F0502020204030204" pitchFamily="34" charset="0"/>
              </a:rPr>
              <a:t>.</a:t>
            </a:r>
            <a:endParaRPr lang="cs-CZ" sz="1600" dirty="0"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Peč</a:t>
            </a:r>
            <a:r>
              <a:rPr lang="cs-CZ" sz="1600" dirty="0">
                <a:cs typeface="Calibri" panose="020F0502020204030204" pitchFamily="34" charset="0"/>
              </a:rPr>
              <a:t>t</a:t>
            </a:r>
            <a:r>
              <a:rPr lang="en-US" sz="1600" dirty="0">
                <a:cs typeface="Calibri" panose="020F0502020204030204" pitchFamily="34" charset="0"/>
              </a:rPr>
              <a:t>e </a:t>
            </a:r>
            <a:r>
              <a:rPr lang="en-US" sz="1600" dirty="0" err="1">
                <a:cs typeface="Calibri" panose="020F0502020204030204" pitchFamily="34" charset="0"/>
              </a:rPr>
              <a:t>při</a:t>
            </a:r>
            <a:r>
              <a:rPr lang="en-US" sz="1600" dirty="0">
                <a:cs typeface="Calibri" panose="020F0502020204030204" pitchFamily="34" charset="0"/>
              </a:rPr>
              <a:t> 160</a:t>
            </a:r>
            <a:r>
              <a:rPr lang="cs-CZ" sz="1600" dirty="0">
                <a:cs typeface="Calibri" panose="020F0502020204030204" pitchFamily="34" charset="0"/>
              </a:rPr>
              <a:t> </a:t>
            </a:r>
            <a:r>
              <a:rPr lang="en-US" sz="1600" dirty="0">
                <a:cs typeface="Calibri" panose="020F0502020204030204" pitchFamily="34" charset="0"/>
              </a:rPr>
              <a:t>°C 15 </a:t>
            </a:r>
            <a:r>
              <a:rPr lang="en-US" sz="1600" dirty="0" err="1">
                <a:cs typeface="Calibri" panose="020F0502020204030204" pitchFamily="34" charset="0"/>
              </a:rPr>
              <a:t>minut</a:t>
            </a:r>
            <a:r>
              <a:rPr lang="en-US" sz="1600" dirty="0">
                <a:cs typeface="Calibri" panose="020F0502020204030204" pitchFamily="34" charset="0"/>
              </a:rPr>
              <a:t>.</a:t>
            </a:r>
            <a:endParaRPr lang="cs-CZ" sz="1600" dirty="0"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cs typeface="Calibri" panose="020F0502020204030204" pitchFamily="34" charset="0"/>
              </a:rPr>
              <a:t> </a:t>
            </a:r>
            <a:r>
              <a:rPr lang="en-US" sz="1600" dirty="0">
                <a:cs typeface="Calibri" panose="020F0502020204030204" pitchFamily="34" charset="0"/>
              </a:rPr>
              <a:t>Muffin </a:t>
            </a:r>
            <a:r>
              <a:rPr lang="en-US" sz="1600" dirty="0" err="1">
                <a:cs typeface="Calibri" panose="020F0502020204030204" pitchFamily="34" charset="0"/>
              </a:rPr>
              <a:t>propíchněte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cs-CZ" sz="1600" dirty="0">
                <a:cs typeface="Calibri" panose="020F0502020204030204" pitchFamily="34" charset="0"/>
              </a:rPr>
              <a:t>špejlí</a:t>
            </a:r>
            <a:r>
              <a:rPr lang="en-US" sz="1600" dirty="0">
                <a:cs typeface="Calibri" panose="020F0502020204030204" pitchFamily="34" charset="0"/>
              </a:rPr>
              <a:t>, </a:t>
            </a:r>
            <a:r>
              <a:rPr lang="en-US" sz="1600" dirty="0" err="1">
                <a:cs typeface="Calibri" panose="020F0502020204030204" pitchFamily="34" charset="0"/>
              </a:rPr>
              <a:t>pokud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cs-CZ" sz="1600" dirty="0">
                <a:cs typeface="Calibri" panose="020F0502020204030204" pitchFamily="34" charset="0"/>
              </a:rPr>
              <a:t>se na ni těsto nelepí</a:t>
            </a:r>
            <a:r>
              <a:rPr lang="en-US" sz="1600" dirty="0">
                <a:cs typeface="Calibri" panose="020F0502020204030204" pitchFamily="34" charset="0"/>
              </a:rPr>
              <a:t>, je </a:t>
            </a:r>
            <a:r>
              <a:rPr lang="en-US" sz="1600" dirty="0" err="1">
                <a:cs typeface="Calibri" panose="020F0502020204030204" pitchFamily="34" charset="0"/>
              </a:rPr>
              <a:t>hotový</a:t>
            </a:r>
            <a:r>
              <a:rPr lang="en-US" sz="1600" dirty="0">
                <a:cs typeface="Calibri" panose="020F0502020204030204" pitchFamily="34" charset="0"/>
              </a:rPr>
              <a:t>. V </a:t>
            </a:r>
            <a:r>
              <a:rPr lang="en-US" sz="1600" dirty="0" err="1">
                <a:cs typeface="Calibri" panose="020F0502020204030204" pitchFamily="34" charset="0"/>
              </a:rPr>
              <a:t>opačném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případě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pečte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při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stejn</a:t>
            </a:r>
            <a:r>
              <a:rPr lang="cs-CZ" sz="1600" dirty="0">
                <a:cs typeface="Calibri" panose="020F0502020204030204" pitchFamily="34" charset="0"/>
              </a:rPr>
              <a:t>é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teplot</a:t>
            </a:r>
            <a:r>
              <a:rPr lang="cs-CZ" sz="1600" dirty="0">
                <a:cs typeface="Calibri" panose="020F0502020204030204" pitchFamily="34" charset="0"/>
              </a:rPr>
              <a:t>ě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další</a:t>
            </a:r>
            <a:r>
              <a:rPr lang="en-US" sz="1600" dirty="0">
                <a:cs typeface="Calibri" panose="020F0502020204030204" pitchFamily="34" charset="0"/>
              </a:rPr>
              <a:t> 3 </a:t>
            </a:r>
            <a:r>
              <a:rPr lang="en-US" sz="1600" dirty="0" err="1">
                <a:cs typeface="Calibri" panose="020F0502020204030204" pitchFamily="34" charset="0"/>
              </a:rPr>
              <a:t>minuty</a:t>
            </a:r>
            <a:r>
              <a:rPr lang="en-US" sz="1600" dirty="0">
                <a:cs typeface="Calibri" panose="020F0502020204030204" pitchFamily="34" charset="0"/>
              </a:rPr>
              <a:t>.</a:t>
            </a:r>
            <a:endParaRPr lang="cs-CZ" sz="1600" dirty="0"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Vyjměte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cs-CZ" sz="1600" dirty="0">
                <a:cs typeface="Calibri" panose="020F0502020204030204" pitchFamily="34" charset="0"/>
              </a:rPr>
              <a:t>muffiny z fritézy </a:t>
            </a:r>
            <a:r>
              <a:rPr lang="en-US" sz="1600" dirty="0">
                <a:cs typeface="Calibri" panose="020F0502020204030204" pitchFamily="34" charset="0"/>
              </a:rPr>
              <a:t>a </a:t>
            </a:r>
            <a:r>
              <a:rPr lang="en-US" sz="1600" dirty="0" err="1">
                <a:cs typeface="Calibri" panose="020F0502020204030204" pitchFamily="34" charset="0"/>
              </a:rPr>
              <a:t>před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vyjmutím</a:t>
            </a:r>
            <a:r>
              <a:rPr lang="en-US" sz="1600" dirty="0">
                <a:cs typeface="Calibri" panose="020F0502020204030204" pitchFamily="34" charset="0"/>
              </a:rPr>
              <a:t> z </a:t>
            </a:r>
            <a:r>
              <a:rPr lang="en-US" sz="1600" dirty="0" err="1">
                <a:cs typeface="Calibri" panose="020F0502020204030204" pitchFamily="34" charset="0"/>
              </a:rPr>
              <a:t>formy</a:t>
            </a:r>
            <a:r>
              <a:rPr lang="en-US" sz="1600" dirty="0">
                <a:cs typeface="Calibri" panose="020F0502020204030204" pitchFamily="34" charset="0"/>
              </a:rPr>
              <a:t> je </a:t>
            </a:r>
            <a:r>
              <a:rPr lang="en-US" sz="1600" dirty="0" err="1">
                <a:cs typeface="Calibri" panose="020F0502020204030204" pitchFamily="34" charset="0"/>
              </a:rPr>
              <a:t>nechte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alespoň</a:t>
            </a:r>
            <a:r>
              <a:rPr lang="en-US" sz="1600" dirty="0">
                <a:cs typeface="Calibri" panose="020F0502020204030204" pitchFamily="34" charset="0"/>
              </a:rPr>
              <a:t> 10 </a:t>
            </a:r>
            <a:r>
              <a:rPr lang="en-US" sz="1600" dirty="0" err="1">
                <a:cs typeface="Calibri" panose="020F0502020204030204" pitchFamily="34" charset="0"/>
              </a:rPr>
              <a:t>minut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dirty="0" err="1">
                <a:cs typeface="Calibri" panose="020F0502020204030204" pitchFamily="34" charset="0"/>
              </a:rPr>
              <a:t>vychladnout</a:t>
            </a:r>
            <a:r>
              <a:rPr lang="en-US" sz="1600" dirty="0">
                <a:cs typeface="Calibri" panose="020F0502020204030204" pitchFamily="34" charset="0"/>
              </a:rPr>
              <a:t>.</a:t>
            </a:r>
            <a:endParaRPr lang="el-GR" sz="1600" dirty="0">
              <a:solidFill>
                <a:srgbClr val="000000"/>
              </a:solidFill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5FE87632-0BA7-6835-7423-0990FF208470}"/>
              </a:ext>
            </a:extLst>
          </p:cNvPr>
          <p:cNvSpPr/>
          <p:nvPr/>
        </p:nvSpPr>
        <p:spPr>
          <a:xfrm>
            <a:off x="3458497" y="6015295"/>
            <a:ext cx="4080387" cy="6412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*</a:t>
            </a:r>
            <a:r>
              <a:rPr lang="cs-CZ" dirty="0">
                <a:solidFill>
                  <a:schemeClr val="tx1"/>
                </a:solidFill>
              </a:rPr>
              <a:t>Zdroj receptu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cs-CZ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  <a:hlinkClick r:id="rId3"/>
              </a:rPr>
              <a:t>https</a:t>
            </a:r>
            <a:r>
              <a:rPr lang="en-US" dirty="0">
                <a:solidFill>
                  <a:schemeClr val="tx1"/>
                </a:solidFill>
                <a:hlinkClick r:id="rId3"/>
              </a:rPr>
              <a:t>://www.airfrying.gr/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Εικόνα 3" descr="Εικόνα που περιέχει φαγητό, σνακ, φαστ φουντ, τηγανιτό φαγητό&#10;&#10;Περιγραφή που δημιουργήθηκε αυτόματα">
            <a:extLst>
              <a:ext uri="{FF2B5EF4-FFF2-40B4-BE49-F238E27FC236}">
                <a16:creationId xmlns:a16="http://schemas.microsoft.com/office/drawing/2014/main" id="{EC31FBFF-30DD-5A00-4BDD-2B7C4A4527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08" y="1248746"/>
            <a:ext cx="3193780" cy="4606413"/>
          </a:xfrm>
          <a:prstGeom prst="rect">
            <a:avLst/>
          </a:prstGeom>
        </p:spPr>
      </p:pic>
      <p:graphicFrame>
        <p:nvGraphicFramePr>
          <p:cNvPr id="6" name="Πίνακας 5">
            <a:extLst>
              <a:ext uri="{FF2B5EF4-FFF2-40B4-BE49-F238E27FC236}">
                <a16:creationId xmlns:a16="http://schemas.microsoft.com/office/drawing/2014/main" id="{E0102B8F-0D61-66AB-5F40-985CED597C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977337"/>
              </p:ext>
            </p:extLst>
          </p:nvPr>
        </p:nvGraphicFramePr>
        <p:xfrm>
          <a:off x="5498691" y="349735"/>
          <a:ext cx="5388078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4039">
                  <a:extLst>
                    <a:ext uri="{9D8B030D-6E8A-4147-A177-3AD203B41FA5}">
                      <a16:colId xmlns:a16="http://schemas.microsoft.com/office/drawing/2014/main" val="3345559832"/>
                    </a:ext>
                  </a:extLst>
                </a:gridCol>
                <a:gridCol w="2694039">
                  <a:extLst>
                    <a:ext uri="{9D8B030D-6E8A-4147-A177-3AD203B41FA5}">
                      <a16:colId xmlns:a16="http://schemas.microsoft.com/office/drawing/2014/main" val="1955190548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KOUSKŮ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094476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539859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20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6500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63323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0C23F-7311-B406-6C6A-7421826F0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9887206-B6B4-0161-FEA8-1AD3F7367C2A}"/>
              </a:ext>
            </a:extLst>
          </p:cNvPr>
          <p:cNvSpPr txBox="1"/>
          <p:nvPr/>
        </p:nvSpPr>
        <p:spPr>
          <a:xfrm>
            <a:off x="520220" y="624064"/>
            <a:ext cx="43565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i="1" dirty="0" smtClean="0"/>
              <a:t>Domácí</a:t>
            </a:r>
            <a:r>
              <a:rPr lang="en-US" sz="2800" b="1" i="1" dirty="0" smtClean="0"/>
              <a:t> </a:t>
            </a:r>
            <a:r>
              <a:rPr lang="cs-CZ" sz="2800" b="1" i="1" dirty="0"/>
              <a:t>g</a:t>
            </a:r>
            <a:r>
              <a:rPr lang="en-US" sz="2800" b="1" i="1" dirty="0" err="1" smtClean="0"/>
              <a:t>ranola</a:t>
            </a:r>
            <a:endParaRPr lang="en-US" sz="2800" b="1" i="1" dirty="0"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366047-A1D0-4310-70F5-0B46AC5F0AFF}"/>
              </a:ext>
            </a:extLst>
          </p:cNvPr>
          <p:cNvSpPr txBox="1"/>
          <p:nvPr/>
        </p:nvSpPr>
        <p:spPr>
          <a:xfrm>
            <a:off x="4996544" y="1800562"/>
            <a:ext cx="312845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r>
              <a:rPr lang="el-GR" b="1" cap="all" dirty="0"/>
              <a:t> </a:t>
            </a:r>
            <a:endParaRPr lang="en-US" b="1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zralý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banán</a:t>
            </a:r>
            <a:endParaRPr lang="cs-CZ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lžíce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arašídového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másla</a:t>
            </a:r>
            <a:endParaRPr lang="cs-CZ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Asi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šálek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</a:t>
            </a:r>
            <a:r>
              <a:rPr lang="cs-CZ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esných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vloček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lžíce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kaka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Skořice</a:t>
            </a:r>
            <a:endParaRPr lang="cs-CZ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Nasekané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ořechy</a:t>
            </a:r>
            <a:endParaRPr lang="en-US" sz="18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závislosti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požadovaném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množství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uprav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množství surovin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AC02E3-F2A1-AF9A-0A48-D2ACC8E7D26E}"/>
              </a:ext>
            </a:extLst>
          </p:cNvPr>
          <p:cNvSpPr txBox="1"/>
          <p:nvPr/>
        </p:nvSpPr>
        <p:spPr>
          <a:xfrm>
            <a:off x="8272907" y="1800562"/>
            <a:ext cx="372244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Banán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dobře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rozmačkejte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Přidejte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arašídové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máslo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kakao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skořici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promíchejte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Postupně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přidávejte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ovesné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vločky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dokud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vám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směs nepřestane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lepí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ruce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Rozprostřete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plech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Peč</a:t>
            </a:r>
            <a:r>
              <a:rPr lang="cs-CZ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minut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Po 7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minutách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nakrájejte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míchejte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aby se 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kla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druhá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strana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Přidejte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ořechy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dle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vlastního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výběru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promíchejte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případně polijte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polevou dle chuti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1CBC8FD6-D8E5-6D49-D9B3-488DF90529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4299005"/>
              </p:ext>
            </p:extLst>
          </p:nvPr>
        </p:nvGraphicFramePr>
        <p:xfrm>
          <a:off x="5565057" y="405933"/>
          <a:ext cx="54381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9050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719050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porce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cap="all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r>
                        <a:rPr lang="en-US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506D4B56-2E61-4A36-881E-C6953F7AD982}"/>
              </a:ext>
            </a:extLst>
          </p:cNvPr>
          <p:cNvSpPr/>
          <p:nvPr/>
        </p:nvSpPr>
        <p:spPr>
          <a:xfrm>
            <a:off x="2290917" y="5540720"/>
            <a:ext cx="4965290" cy="7985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*</a:t>
            </a:r>
            <a:r>
              <a:rPr lang="cs-CZ" dirty="0">
                <a:solidFill>
                  <a:schemeClr val="tx1"/>
                </a:solidFill>
              </a:rPr>
              <a:t>Zdroj receptu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cs-CZ" dirty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  <a:hlinkClick r:id="rId3"/>
              </a:rPr>
              <a:t>https</a:t>
            </a:r>
            <a:r>
              <a:rPr lang="en-US" dirty="0">
                <a:solidFill>
                  <a:schemeClr val="tx1"/>
                </a:solidFill>
                <a:hlinkClick r:id="rId3"/>
              </a:rPr>
              <a:t>://www.instagram.com/xristiannascooking_/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Εικόνα 2" descr="Εικόνα που περιέχει φαγητό, εσωτερικός χώρος, σνακ, φράουλα&#10;&#10;Περιγραφή που δημιουργήθηκε αυτόματα">
            <a:extLst>
              <a:ext uri="{FF2B5EF4-FFF2-40B4-BE49-F238E27FC236}">
                <a16:creationId xmlns:a16="http://schemas.microsoft.com/office/drawing/2014/main" id="{EFA667F1-17FF-2D4B-96AA-7DA78C3BE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003" y="1150930"/>
            <a:ext cx="2931324" cy="422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310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A3792-0AC5-B17E-57EC-3313738C8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85BDA05-04AD-E330-5FB8-4CEA1F60B0D9}"/>
              </a:ext>
            </a:extLst>
          </p:cNvPr>
          <p:cNvSpPr txBox="1"/>
          <p:nvPr/>
        </p:nvSpPr>
        <p:spPr>
          <a:xfrm>
            <a:off x="520220" y="624064"/>
            <a:ext cx="43565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i="1" dirty="0" smtClean="0"/>
              <a:t>Jablečný koláč</a:t>
            </a:r>
            <a:endParaRPr lang="en-US" sz="2800" b="1" i="1" dirty="0"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00AB77-20AB-1FD5-A5CC-134270A0FDC3}"/>
              </a:ext>
            </a:extLst>
          </p:cNvPr>
          <p:cNvSpPr txBox="1"/>
          <p:nvPr/>
        </p:nvSpPr>
        <p:spPr>
          <a:xfrm>
            <a:off x="4277032" y="1800562"/>
            <a:ext cx="384796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r>
              <a:rPr lang="el-GR" b="1" cap="all" dirty="0"/>
              <a:t> </a:t>
            </a:r>
            <a:endParaRPr lang="en-US" b="1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velké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nakrájené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jablk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lžíce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medu</a:t>
            </a:r>
            <a:endParaRPr lang="cs-CZ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vejce</a:t>
            </a:r>
            <a:endParaRPr lang="cs-CZ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Šťáva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půlky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pomeranče</a:t>
            </a:r>
            <a:endParaRPr lang="cs-CZ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Hřebíček</a:t>
            </a:r>
            <a:endParaRPr lang="cs-CZ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kořice</a:t>
            </a:r>
            <a:endParaRPr lang="cs-CZ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nasekaných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vlašských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ořechů</a:t>
            </a:r>
            <a:endParaRPr lang="cs-CZ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180 g 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mletých ovesných vloček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andlové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másl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k podávání</a:t>
            </a:r>
            <a:endParaRPr lang="el-GR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37F7D0-3D9D-0DB6-D9AE-46F20D2EDD45}"/>
              </a:ext>
            </a:extLst>
          </p:cNvPr>
          <p:cNvSpPr txBox="1"/>
          <p:nvPr/>
        </p:nvSpPr>
        <p:spPr>
          <a:xfrm>
            <a:off x="8023123" y="1800562"/>
            <a:ext cx="397223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Nakrájejte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jablk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osypte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medem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skořicí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hřebíčkem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Přidejte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vejce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pomerančovou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šťávu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Dobře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promíchejte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Vsypte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mleté ovesné vločky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nastrouhanými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vlašskými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ořechy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promíchejte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Peč</a:t>
            </a:r>
            <a:r>
              <a:rPr lang="cs-CZ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při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160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 30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minut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Nakonec 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otře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mandlovým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máslem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DDA02241-9229-0398-6D91-AB26A11D7E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503422"/>
              </p:ext>
            </p:extLst>
          </p:nvPr>
        </p:nvGraphicFramePr>
        <p:xfrm>
          <a:off x="5565057" y="405933"/>
          <a:ext cx="54381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9050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719050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porce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cap="all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30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8428E2AD-B5B4-B727-7FD2-E30E8F1D750D}"/>
              </a:ext>
            </a:extLst>
          </p:cNvPr>
          <p:cNvSpPr/>
          <p:nvPr/>
        </p:nvSpPr>
        <p:spPr>
          <a:xfrm>
            <a:off x="2290917" y="5540720"/>
            <a:ext cx="4965290" cy="7985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*</a:t>
            </a:r>
            <a:r>
              <a:rPr lang="cs-CZ" dirty="0">
                <a:solidFill>
                  <a:schemeClr val="tx1"/>
                </a:solidFill>
              </a:rPr>
              <a:t>Zdroj receptu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cs-CZ" dirty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  <a:hlinkClick r:id="rId3"/>
              </a:rPr>
              <a:t>https</a:t>
            </a:r>
            <a:r>
              <a:rPr lang="en-US" dirty="0">
                <a:solidFill>
                  <a:schemeClr val="tx1"/>
                </a:solidFill>
                <a:hlinkClick r:id="rId3"/>
              </a:rPr>
              <a:t>://www.instagram.com/xristiannascooking_/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Εικόνα 3" descr="Εικόνα που περιέχει εσωτερικός χώρος, φαγητό, λεκάνη, γεύμα&#10;&#10;Περιγραφή που δημιουργήθηκε αυτόματα">
            <a:extLst>
              <a:ext uri="{FF2B5EF4-FFF2-40B4-BE49-F238E27FC236}">
                <a16:creationId xmlns:a16="http://schemas.microsoft.com/office/drawing/2014/main" id="{FB18FA0C-1A9C-E3BE-70F7-AB600C8F4A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631" y="1229033"/>
            <a:ext cx="253593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965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9C769-417C-FA85-E6E2-CE86805CA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BF11DEE-913C-DFFD-9C4D-373D57E4A695}"/>
              </a:ext>
            </a:extLst>
          </p:cNvPr>
          <p:cNvSpPr txBox="1"/>
          <p:nvPr/>
        </p:nvSpPr>
        <p:spPr>
          <a:xfrm>
            <a:off x="520219" y="624064"/>
            <a:ext cx="45944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/>
              <a:t>Ba</a:t>
            </a:r>
            <a:r>
              <a:rPr lang="cs-CZ" sz="2800" b="1" i="1" dirty="0" err="1" smtClean="0"/>
              <a:t>nánové</a:t>
            </a:r>
            <a:r>
              <a:rPr lang="en-US" sz="2800" b="1" i="1" dirty="0" smtClean="0"/>
              <a:t> </a:t>
            </a:r>
            <a:r>
              <a:rPr lang="cs-CZ" sz="2800" b="1" i="1" dirty="0" smtClean="0"/>
              <a:t>chlebové </a:t>
            </a:r>
            <a:r>
              <a:rPr lang="cs-CZ" sz="2800" b="1" i="1" dirty="0"/>
              <a:t>b</a:t>
            </a:r>
            <a:r>
              <a:rPr lang="en-US" sz="2800" b="1" i="1" dirty="0" err="1" smtClean="0"/>
              <a:t>rownies</a:t>
            </a:r>
            <a:endParaRPr lang="en-US" sz="2800" b="1" i="1" dirty="0"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E5910A-AEEB-C1BE-38E5-98937FAFE514}"/>
              </a:ext>
            </a:extLst>
          </p:cNvPr>
          <p:cNvSpPr txBox="1"/>
          <p:nvPr/>
        </p:nvSpPr>
        <p:spPr>
          <a:xfrm>
            <a:off x="5114631" y="1800562"/>
            <a:ext cx="3010368" cy="4196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r>
              <a:rPr lang="el-GR" b="1" cap="all" dirty="0"/>
              <a:t> </a:t>
            </a:r>
            <a:endParaRPr lang="en-US" b="1" cap="all" dirty="0"/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Asi 3 velké </a:t>
            </a:r>
            <a:r>
              <a:rPr lang="cs-CZ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elmi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zralé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banány</a:t>
            </a:r>
            <a:endParaRPr lang="cs-CZ" sz="1400" kern="1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70 g </a:t>
            </a:r>
            <a:r>
              <a:rPr lang="en-US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kokosov</a:t>
            </a:r>
            <a:r>
              <a:rPr lang="cs-CZ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ého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nebo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třtinového) cukru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1/2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lžičky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sod</a:t>
            </a:r>
            <a:r>
              <a:rPr lang="cs-CZ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g </a:t>
            </a:r>
            <a:r>
              <a:rPr lang="en-US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prášk</a:t>
            </a:r>
            <a:r>
              <a:rPr lang="cs-CZ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pečiva</a:t>
            </a:r>
            <a:endParaRPr lang="cs-CZ" sz="1400" kern="1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60 g </a:t>
            </a:r>
            <a:r>
              <a:rPr lang="en-US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kokosov</a:t>
            </a:r>
            <a:r>
              <a:rPr lang="cs-CZ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ého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olej</a:t>
            </a:r>
            <a:r>
              <a:rPr lang="cs-CZ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Vanilkový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extrakt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nebo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vanilková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semínka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400" kern="1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220 g </a:t>
            </a:r>
            <a:r>
              <a:rPr lang="cs-CZ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mouky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Špetka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soli</a:t>
            </a:r>
            <a:endParaRPr lang="cs-CZ" sz="1400" kern="1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50 g </a:t>
            </a:r>
            <a:r>
              <a:rPr lang="en-US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čokolád</a:t>
            </a:r>
            <a:r>
              <a:rPr lang="cs-CZ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kousky</a:t>
            </a:r>
            <a:endParaRPr lang="cs-CZ" sz="1400" kern="1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lžíce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skořice</a:t>
            </a:r>
            <a:endParaRPr lang="cs-CZ" sz="1400" kern="1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lžíce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kakaa</a:t>
            </a:r>
            <a:endParaRPr lang="el-GR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833075-FEE5-4539-5E4E-833140F832AE}"/>
              </a:ext>
            </a:extLst>
          </p:cNvPr>
          <p:cNvSpPr txBox="1"/>
          <p:nvPr/>
        </p:nvSpPr>
        <p:spPr>
          <a:xfrm>
            <a:off x="8070427" y="1731736"/>
            <a:ext cx="3972232" cy="4731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16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6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velké</a:t>
            </a:r>
            <a:r>
              <a:rPr lang="en-US" sz="16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míse</a:t>
            </a:r>
            <a:r>
              <a:rPr lang="en-US" sz="16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rozmačkejte</a:t>
            </a:r>
            <a:r>
              <a:rPr lang="en-US" sz="16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vidličkou </a:t>
            </a:r>
            <a:r>
              <a:rPr lang="en-US" sz="16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banány</a:t>
            </a:r>
            <a:r>
              <a:rPr lang="en-US" sz="16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1600" kern="1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16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Poté</a:t>
            </a:r>
            <a:r>
              <a:rPr lang="en-US" sz="16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přidejte</a:t>
            </a:r>
            <a:r>
              <a:rPr lang="en-US" sz="16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prášek do </a:t>
            </a:r>
            <a:r>
              <a:rPr lang="cs-CZ" sz="16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počiva</a:t>
            </a:r>
            <a:r>
              <a:rPr lang="en-US" sz="16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jedlou</a:t>
            </a:r>
            <a:r>
              <a:rPr lang="en-US" sz="16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sodu</a:t>
            </a:r>
            <a:r>
              <a:rPr lang="en-US" sz="16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sůl</a:t>
            </a:r>
            <a:r>
              <a:rPr lang="en-US" sz="16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kokosový</a:t>
            </a:r>
            <a:r>
              <a:rPr lang="en-US" sz="16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cukr</a:t>
            </a:r>
            <a:r>
              <a:rPr lang="en-US" sz="16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vanilku</a:t>
            </a:r>
            <a:r>
              <a:rPr lang="en-US" sz="16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skořici</a:t>
            </a:r>
            <a:r>
              <a:rPr lang="en-US" sz="16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ole</a:t>
            </a:r>
            <a:r>
              <a:rPr lang="cs-CZ" sz="16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16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polovinu</a:t>
            </a:r>
            <a:r>
              <a:rPr lang="en-US" sz="16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mouky</a:t>
            </a:r>
            <a:r>
              <a:rPr lang="en-US" sz="16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dobře</a:t>
            </a:r>
            <a:r>
              <a:rPr lang="en-US" sz="16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promíchejte</a:t>
            </a:r>
            <a:r>
              <a:rPr lang="en-US" sz="16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1600" kern="1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16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Čokoládu</a:t>
            </a:r>
            <a:r>
              <a:rPr lang="en-US" sz="16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cs-CZ" sz="16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sekejte</a:t>
            </a:r>
            <a:r>
              <a:rPr lang="en-US" sz="16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6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malé</a:t>
            </a:r>
            <a:r>
              <a:rPr lang="en-US" sz="16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kousky</a:t>
            </a:r>
            <a:r>
              <a:rPr lang="en-US" sz="16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16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přid</a:t>
            </a:r>
            <a:r>
              <a:rPr lang="cs-CZ" sz="16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ejt</a:t>
            </a:r>
            <a:r>
              <a:rPr lang="en-US" sz="16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16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směsi</a:t>
            </a:r>
            <a:r>
              <a:rPr lang="en-US" sz="16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spolu se</a:t>
            </a:r>
            <a:r>
              <a:rPr lang="en-US" sz="16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zbytk</a:t>
            </a:r>
            <a:r>
              <a:rPr lang="cs-CZ" sz="16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6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mouky</a:t>
            </a:r>
            <a:r>
              <a:rPr lang="en-US" sz="16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1600" kern="1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16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Vezměte</a:t>
            </a:r>
            <a:r>
              <a:rPr lang="en-US" sz="16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malou</a:t>
            </a:r>
            <a:r>
              <a:rPr lang="en-US" sz="16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nebo</a:t>
            </a:r>
            <a:r>
              <a:rPr lang="en-US" sz="16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jednorázovou</a:t>
            </a:r>
            <a:r>
              <a:rPr lang="en-US" sz="16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dortovou</a:t>
            </a:r>
            <a:r>
              <a:rPr lang="en-US" sz="16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formu</a:t>
            </a:r>
            <a:r>
              <a:rPr lang="en-US" sz="16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vymažte</a:t>
            </a:r>
            <a:r>
              <a:rPr lang="en-US" sz="16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ji</a:t>
            </a:r>
            <a:r>
              <a:rPr lang="en-US" sz="16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tukem</a:t>
            </a:r>
            <a:r>
              <a:rPr lang="en-US" sz="16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nalijte</a:t>
            </a:r>
            <a:r>
              <a:rPr lang="en-US" sz="16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ní </a:t>
            </a:r>
            <a:r>
              <a:rPr lang="en-US" sz="16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směs</a:t>
            </a:r>
            <a:r>
              <a:rPr lang="en-US" sz="16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1600" kern="1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16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Peč</a:t>
            </a:r>
            <a:r>
              <a:rPr lang="cs-CZ" sz="16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sz="16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při</a:t>
            </a:r>
            <a:r>
              <a:rPr lang="en-US" sz="16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160</a:t>
            </a:r>
            <a:r>
              <a:rPr lang="cs-CZ" sz="16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sz="16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 40 </a:t>
            </a:r>
            <a:r>
              <a:rPr lang="en-US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minut</a:t>
            </a:r>
            <a:r>
              <a:rPr lang="en-US" sz="16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6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Poté špejlí</a:t>
            </a:r>
            <a:r>
              <a:rPr lang="en-US" sz="16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zkontrolujte</a:t>
            </a:r>
            <a:r>
              <a:rPr lang="en-US" sz="16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zda</a:t>
            </a:r>
            <a:r>
              <a:rPr lang="en-US" sz="16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cs-CZ" sz="16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těsto pečené</a:t>
            </a:r>
            <a:r>
              <a:rPr lang="en-US" sz="16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6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případně</a:t>
            </a:r>
            <a:r>
              <a:rPr lang="en-US" sz="16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pečte</a:t>
            </a:r>
            <a:r>
              <a:rPr lang="en-US" sz="16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dalších</a:t>
            </a:r>
            <a:r>
              <a:rPr lang="en-US" sz="16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16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minut</a:t>
            </a:r>
            <a:r>
              <a:rPr lang="en-US" sz="16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F7E004F4-923C-C919-E887-2172DD6CC7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47799"/>
              </p:ext>
            </p:extLst>
          </p:nvPr>
        </p:nvGraphicFramePr>
        <p:xfrm>
          <a:off x="5565057" y="405933"/>
          <a:ext cx="54381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9050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719050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porce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40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43ECAFB4-FD7F-09FC-B74B-008411FA7651}"/>
              </a:ext>
            </a:extLst>
          </p:cNvPr>
          <p:cNvSpPr/>
          <p:nvPr/>
        </p:nvSpPr>
        <p:spPr>
          <a:xfrm>
            <a:off x="149341" y="5715759"/>
            <a:ext cx="4965290" cy="7985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*</a:t>
            </a:r>
            <a:r>
              <a:rPr lang="cs-CZ" dirty="0">
                <a:solidFill>
                  <a:schemeClr val="tx1"/>
                </a:solidFill>
              </a:rPr>
              <a:t>Zdroj receptu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cs-CZ" dirty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  <a:hlinkClick r:id="rId3"/>
              </a:rPr>
              <a:t>https</a:t>
            </a:r>
            <a:r>
              <a:rPr lang="en-US" dirty="0">
                <a:solidFill>
                  <a:schemeClr val="tx1"/>
                </a:solidFill>
                <a:hlinkClick r:id="rId3"/>
              </a:rPr>
              <a:t>://www.instagram.com/xristiannascooking_/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Εικόνα 2" descr="Εικόνα που περιέχει ψημένα τρόφιμα, φαγητό, σνακ, πιάτο&#10;&#10;Περιγραφή που δημιουργήθηκε αυτόματα">
            <a:extLst>
              <a:ext uri="{FF2B5EF4-FFF2-40B4-BE49-F238E27FC236}">
                <a16:creationId xmlns:a16="http://schemas.microsoft.com/office/drawing/2014/main" id="{3EA3B14A-B7AC-A905-8FEE-D79DADE645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572" y="1233884"/>
            <a:ext cx="2634828" cy="380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880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375AFA-EBA6-1730-C06D-4A8FCA814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4966"/>
            <a:ext cx="10515600" cy="1325563"/>
          </a:xfrm>
        </p:spPr>
        <p:txBody>
          <a:bodyPr/>
          <a:lstStyle/>
          <a:p>
            <a:pPr algn="ctr"/>
            <a:r>
              <a:rPr lang="cs-CZ" b="1" dirty="0" smtClean="0"/>
              <a:t>Předkrmy</a:t>
            </a:r>
            <a:endParaRPr lang="el-GR" b="1" dirty="0"/>
          </a:p>
        </p:txBody>
      </p:sp>
      <p:pic>
        <p:nvPicPr>
          <p:cNvPr id="4" name="Εικόνα 3" descr="Εικόνα που περιέχει φαγητό, σνακ, τεμαχισμένος, αρκετά&#10;&#10;Περιγραφή που δημιουργήθηκε αυτόματα">
            <a:extLst>
              <a:ext uri="{FF2B5EF4-FFF2-40B4-BE49-F238E27FC236}">
                <a16:creationId xmlns:a16="http://schemas.microsoft.com/office/drawing/2014/main" id="{F736DFAF-36E8-F839-126C-F949498834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520" y="1820529"/>
            <a:ext cx="5852959" cy="405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8894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952219" y="614233"/>
            <a:ext cx="38655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000000"/>
                </a:solidFill>
              </a:rPr>
              <a:t>Křupavé</a:t>
            </a:r>
            <a:r>
              <a:rPr lang="en-US" sz="2800" b="1" i="1" dirty="0">
                <a:solidFill>
                  <a:srgbClr val="000000"/>
                </a:solidFill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</a:rPr>
              <a:t>brambory</a:t>
            </a:r>
            <a:endParaRPr lang="en-US" sz="28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5230762" y="1927752"/>
            <a:ext cx="298900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harter"/>
              </a:rPr>
              <a:t>450 g </a:t>
            </a:r>
            <a:r>
              <a:rPr lang="en-US" dirty="0" err="1">
                <a:latin typeface="Charter"/>
              </a:rPr>
              <a:t>malých</a:t>
            </a:r>
            <a:r>
              <a:rPr lang="en-US" dirty="0">
                <a:latin typeface="Charter"/>
              </a:rPr>
              <a:t> </a:t>
            </a:r>
            <a:r>
              <a:rPr lang="en-US" dirty="0" err="1">
                <a:latin typeface="Charter"/>
              </a:rPr>
              <a:t>brambor</a:t>
            </a:r>
            <a:r>
              <a:rPr lang="en-US" dirty="0">
                <a:latin typeface="Charter"/>
              </a:rPr>
              <a:t>, </a:t>
            </a:r>
            <a:r>
              <a:rPr lang="en-US" dirty="0" err="1" smtClean="0">
                <a:latin typeface="Charter"/>
              </a:rPr>
              <a:t>rozpůlených</a:t>
            </a:r>
            <a:endParaRPr lang="cs-CZ" dirty="0" smtClean="0">
              <a:latin typeface="Charter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harter"/>
              </a:rPr>
              <a:t>1 </a:t>
            </a:r>
            <a:r>
              <a:rPr lang="en-US" dirty="0" err="1" smtClean="0">
                <a:latin typeface="Charter"/>
              </a:rPr>
              <a:t>lžíce</a:t>
            </a:r>
            <a:r>
              <a:rPr lang="en-US" dirty="0" smtClean="0">
                <a:latin typeface="Charter"/>
              </a:rPr>
              <a:t> </a:t>
            </a:r>
            <a:r>
              <a:rPr lang="en-US" dirty="0">
                <a:latin typeface="Charter"/>
              </a:rPr>
              <a:t>extra </a:t>
            </a:r>
            <a:r>
              <a:rPr lang="en-US" dirty="0" err="1" smtClean="0">
                <a:latin typeface="Charter"/>
              </a:rPr>
              <a:t>panensk</a:t>
            </a:r>
            <a:r>
              <a:rPr lang="cs-CZ" dirty="0" err="1" smtClean="0">
                <a:latin typeface="Charter"/>
              </a:rPr>
              <a:t>ého</a:t>
            </a:r>
            <a:r>
              <a:rPr lang="en-US" dirty="0" smtClean="0">
                <a:latin typeface="Charter"/>
              </a:rPr>
              <a:t> </a:t>
            </a:r>
            <a:r>
              <a:rPr lang="en-US" dirty="0" err="1" smtClean="0">
                <a:latin typeface="Charter"/>
              </a:rPr>
              <a:t>olivov</a:t>
            </a:r>
            <a:r>
              <a:rPr lang="cs-CZ" dirty="0" err="1" smtClean="0">
                <a:latin typeface="Charter"/>
              </a:rPr>
              <a:t>ého</a:t>
            </a:r>
            <a:r>
              <a:rPr lang="en-US" dirty="0" smtClean="0">
                <a:latin typeface="Charter"/>
              </a:rPr>
              <a:t> </a:t>
            </a:r>
            <a:r>
              <a:rPr lang="en-US" dirty="0" err="1" smtClean="0">
                <a:latin typeface="Charter"/>
              </a:rPr>
              <a:t>olej</a:t>
            </a:r>
            <a:r>
              <a:rPr lang="cs-CZ" dirty="0" smtClean="0">
                <a:latin typeface="Charter"/>
              </a:rPr>
              <a:t>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harter"/>
              </a:rPr>
              <a:t>1 </a:t>
            </a:r>
            <a:r>
              <a:rPr lang="en-US" dirty="0" err="1">
                <a:latin typeface="Charter"/>
              </a:rPr>
              <a:t>lžička</a:t>
            </a:r>
            <a:r>
              <a:rPr lang="en-US" dirty="0">
                <a:latin typeface="Charter"/>
              </a:rPr>
              <a:t> </a:t>
            </a:r>
            <a:r>
              <a:rPr lang="en-US" dirty="0" err="1" smtClean="0">
                <a:latin typeface="Charter"/>
              </a:rPr>
              <a:t>česnekov</a:t>
            </a:r>
            <a:r>
              <a:rPr lang="cs-CZ" dirty="0" err="1" smtClean="0">
                <a:latin typeface="Charter"/>
              </a:rPr>
              <a:t>ého</a:t>
            </a:r>
            <a:r>
              <a:rPr lang="en-US" dirty="0" smtClean="0">
                <a:latin typeface="Charter"/>
              </a:rPr>
              <a:t> </a:t>
            </a:r>
            <a:r>
              <a:rPr lang="en-US" dirty="0" err="1" smtClean="0">
                <a:latin typeface="Charter"/>
              </a:rPr>
              <a:t>práš</a:t>
            </a:r>
            <a:r>
              <a:rPr lang="cs-CZ" dirty="0" smtClean="0">
                <a:latin typeface="Charter"/>
              </a:rPr>
              <a:t>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latin typeface="Charter"/>
              </a:rPr>
              <a:t>Sůl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latin typeface="Charter"/>
              </a:rPr>
              <a:t>Č</a:t>
            </a:r>
            <a:r>
              <a:rPr lang="en-US" dirty="0" err="1" smtClean="0">
                <a:latin typeface="Charter"/>
              </a:rPr>
              <a:t>erstvě</a:t>
            </a:r>
            <a:r>
              <a:rPr lang="en-US" dirty="0" smtClean="0">
                <a:latin typeface="Charter"/>
              </a:rPr>
              <a:t> </a:t>
            </a:r>
            <a:r>
              <a:rPr lang="en-US" dirty="0" err="1" smtClean="0">
                <a:latin typeface="Charter"/>
              </a:rPr>
              <a:t>mletý</a:t>
            </a:r>
            <a:r>
              <a:rPr lang="en-US" dirty="0" smtClean="0">
                <a:latin typeface="Charter"/>
              </a:rPr>
              <a:t> </a:t>
            </a:r>
            <a:r>
              <a:rPr lang="en-US" dirty="0" err="1" smtClean="0">
                <a:latin typeface="Charter"/>
              </a:rPr>
              <a:t>černý</a:t>
            </a:r>
            <a:r>
              <a:rPr lang="en-US" dirty="0" smtClean="0">
                <a:latin typeface="Charter"/>
              </a:rPr>
              <a:t> </a:t>
            </a:r>
            <a:r>
              <a:rPr lang="en-US" dirty="0" err="1" smtClean="0">
                <a:latin typeface="Charter"/>
              </a:rPr>
              <a:t>pepř</a:t>
            </a:r>
            <a:endParaRPr lang="cs-CZ" dirty="0" smtClean="0">
              <a:latin typeface="Charter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Charter"/>
              </a:rPr>
              <a:t>Klínek</a:t>
            </a:r>
            <a:r>
              <a:rPr lang="en-US" dirty="0" smtClean="0">
                <a:latin typeface="Charter"/>
              </a:rPr>
              <a:t> </a:t>
            </a:r>
            <a:r>
              <a:rPr lang="en-US" dirty="0" err="1">
                <a:latin typeface="Charter"/>
              </a:rPr>
              <a:t>citronu</a:t>
            </a:r>
            <a:r>
              <a:rPr lang="en-US" dirty="0">
                <a:latin typeface="Charter"/>
              </a:rPr>
              <a:t>, k </a:t>
            </a:r>
            <a:r>
              <a:rPr lang="en-US" dirty="0" err="1" smtClean="0">
                <a:latin typeface="Charter"/>
              </a:rPr>
              <a:t>podávání</a:t>
            </a:r>
            <a:endParaRPr lang="cs-CZ" dirty="0" smtClean="0">
              <a:latin typeface="Charter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Charter"/>
              </a:rPr>
              <a:t>Čerstvě</a:t>
            </a:r>
            <a:r>
              <a:rPr lang="en-US" dirty="0" smtClean="0">
                <a:latin typeface="Charter"/>
              </a:rPr>
              <a:t> </a:t>
            </a:r>
            <a:r>
              <a:rPr lang="en-US" dirty="0" err="1">
                <a:latin typeface="Charter"/>
              </a:rPr>
              <a:t>nasekaná</a:t>
            </a:r>
            <a:r>
              <a:rPr lang="en-US" dirty="0">
                <a:latin typeface="Charter"/>
              </a:rPr>
              <a:t> </a:t>
            </a:r>
            <a:r>
              <a:rPr lang="en-US" dirty="0" err="1">
                <a:latin typeface="Charter"/>
              </a:rPr>
              <a:t>petrželka</a:t>
            </a:r>
            <a:r>
              <a:rPr lang="en-US" dirty="0">
                <a:latin typeface="Charter"/>
              </a:rPr>
              <a:t>, </a:t>
            </a:r>
            <a:r>
              <a:rPr lang="en-US" dirty="0" err="1">
                <a:latin typeface="Charter"/>
              </a:rPr>
              <a:t>na</a:t>
            </a:r>
            <a:r>
              <a:rPr lang="en-US" dirty="0">
                <a:latin typeface="Charter"/>
              </a:rPr>
              <a:t> </a:t>
            </a:r>
            <a:r>
              <a:rPr lang="en-US" dirty="0" err="1">
                <a:latin typeface="Charter"/>
              </a:rPr>
              <a:t>ozdobu</a:t>
            </a:r>
            <a:endParaRPr lang="en-US" b="0" i="0" dirty="0">
              <a:effectLst/>
              <a:latin typeface="Charter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470804" y="1927752"/>
            <a:ext cx="341639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en-US" dirty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/>
              <a:t>míse</a:t>
            </a:r>
            <a:r>
              <a:rPr lang="en-US" dirty="0"/>
              <a:t> </a:t>
            </a:r>
            <a:r>
              <a:rPr lang="cs-CZ" dirty="0"/>
              <a:t>s</a:t>
            </a:r>
            <a:r>
              <a:rPr lang="en-US" dirty="0" err="1" smtClean="0"/>
              <a:t>míchejte</a:t>
            </a:r>
            <a:r>
              <a:rPr lang="en-US" dirty="0" smtClean="0"/>
              <a:t> </a:t>
            </a:r>
            <a:r>
              <a:rPr lang="en-US" dirty="0" err="1"/>
              <a:t>brambory</a:t>
            </a:r>
            <a:r>
              <a:rPr lang="en-US" dirty="0"/>
              <a:t> s </a:t>
            </a:r>
            <a:r>
              <a:rPr lang="en-US" dirty="0" err="1"/>
              <a:t>olejem</a:t>
            </a:r>
            <a:r>
              <a:rPr lang="en-US" dirty="0"/>
              <a:t>, </a:t>
            </a:r>
            <a:r>
              <a:rPr lang="en-US" dirty="0" err="1"/>
              <a:t>česnekovým</a:t>
            </a:r>
            <a:r>
              <a:rPr lang="en-US" dirty="0"/>
              <a:t> </a:t>
            </a:r>
            <a:r>
              <a:rPr lang="en-US" dirty="0" err="1" smtClean="0"/>
              <a:t>práškem</a:t>
            </a:r>
            <a:r>
              <a:rPr lang="cs-CZ" dirty="0" smtClean="0"/>
              <a:t> a</a:t>
            </a:r>
            <a:r>
              <a:rPr lang="en-US" dirty="0" smtClean="0"/>
              <a:t> </a:t>
            </a:r>
            <a:r>
              <a:rPr lang="cs-CZ" dirty="0" err="1" smtClean="0"/>
              <a:t>d</a:t>
            </a:r>
            <a:r>
              <a:rPr lang="en-US" dirty="0" err="1" smtClean="0"/>
              <a:t>ochuťte</a:t>
            </a:r>
            <a:r>
              <a:rPr lang="en-US" dirty="0" smtClean="0"/>
              <a:t> </a:t>
            </a:r>
            <a:r>
              <a:rPr lang="en-US" dirty="0" err="1"/>
              <a:t>solí</a:t>
            </a:r>
            <a:r>
              <a:rPr lang="en-US" dirty="0"/>
              <a:t> a </a:t>
            </a:r>
            <a:r>
              <a:rPr lang="en-US" dirty="0" err="1"/>
              <a:t>pepřem</a:t>
            </a:r>
            <a:r>
              <a:rPr lang="en-US" dirty="0"/>
              <a:t>.  </a:t>
            </a:r>
            <a:endParaRPr lang="cs-CZ" dirty="0" smtClean="0"/>
          </a:p>
          <a:p>
            <a:pPr>
              <a:buFont typeface="+mj-lt"/>
              <a:buAutoNum type="arabicPeriod"/>
            </a:pPr>
            <a:r>
              <a:rPr lang="cs-CZ" dirty="0"/>
              <a:t> </a:t>
            </a:r>
            <a:r>
              <a:rPr lang="cs-CZ" dirty="0" smtClean="0"/>
              <a:t>Roz</a:t>
            </a:r>
            <a:r>
              <a:rPr lang="en-US" dirty="0" err="1" smtClean="0"/>
              <a:t>ložte</a:t>
            </a:r>
            <a:r>
              <a:rPr lang="en-US" dirty="0" smtClean="0"/>
              <a:t> </a:t>
            </a:r>
            <a:r>
              <a:rPr lang="en-US" dirty="0" err="1"/>
              <a:t>brambory</a:t>
            </a:r>
            <a:r>
              <a:rPr lang="en-US" dirty="0"/>
              <a:t> </a:t>
            </a:r>
            <a:r>
              <a:rPr lang="cs-CZ" dirty="0" smtClean="0"/>
              <a:t>na rošt</a:t>
            </a:r>
            <a:r>
              <a:rPr lang="en-US" dirty="0" smtClean="0"/>
              <a:t> </a:t>
            </a:r>
            <a:r>
              <a:rPr lang="en-US" dirty="0" err="1" smtClean="0"/>
              <a:t>horkovzdušné</a:t>
            </a:r>
            <a:r>
              <a:rPr lang="en-US" dirty="0" smtClean="0"/>
              <a:t> </a:t>
            </a:r>
            <a:r>
              <a:rPr lang="en-US" dirty="0" err="1" smtClean="0"/>
              <a:t>fritézy</a:t>
            </a:r>
            <a:r>
              <a:rPr lang="en-US" dirty="0" smtClean="0"/>
              <a:t> </a:t>
            </a:r>
            <a:r>
              <a:rPr lang="en-US" dirty="0"/>
              <a:t>a </a:t>
            </a:r>
            <a:r>
              <a:rPr lang="cs-CZ" dirty="0" smtClean="0"/>
              <a:t>peč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/>
              <a:t>při</a:t>
            </a:r>
            <a:r>
              <a:rPr lang="en-US" dirty="0"/>
              <a:t> 200 °C 10 </a:t>
            </a:r>
            <a:r>
              <a:rPr lang="en-US" dirty="0" err="1"/>
              <a:t>minut</a:t>
            </a:r>
            <a:r>
              <a:rPr lang="en-US" dirty="0" smtClean="0"/>
              <a:t>.</a:t>
            </a:r>
            <a:r>
              <a:rPr lang="cs-CZ" dirty="0" smtClean="0"/>
              <a:t> Poté </a:t>
            </a:r>
            <a:r>
              <a:rPr lang="en-US" dirty="0" err="1" smtClean="0"/>
              <a:t>brambory</a:t>
            </a:r>
            <a:r>
              <a:rPr lang="en-US" dirty="0" smtClean="0"/>
              <a:t> </a:t>
            </a:r>
            <a:r>
              <a:rPr lang="cs-CZ" dirty="0" smtClean="0"/>
              <a:t>pro</a:t>
            </a:r>
            <a:r>
              <a:rPr lang="en-US" dirty="0" err="1" smtClean="0"/>
              <a:t>míchejte</a:t>
            </a:r>
            <a:r>
              <a:rPr lang="en-US" dirty="0" smtClean="0"/>
              <a:t> </a:t>
            </a:r>
            <a:r>
              <a:rPr lang="en-US" dirty="0"/>
              <a:t>a </a:t>
            </a:r>
            <a:r>
              <a:rPr lang="cs-CZ" dirty="0" smtClean="0"/>
              <a:t>peč</a:t>
            </a:r>
            <a:r>
              <a:rPr lang="en-US" dirty="0" err="1" smtClean="0"/>
              <a:t>te</a:t>
            </a:r>
            <a:r>
              <a:rPr lang="cs-CZ" dirty="0"/>
              <a:t> </a:t>
            </a:r>
            <a:r>
              <a:rPr lang="cs-CZ" dirty="0" smtClean="0"/>
              <a:t>dalších</a:t>
            </a:r>
            <a:r>
              <a:rPr lang="en-US" dirty="0" smtClean="0"/>
              <a:t> </a:t>
            </a:r>
            <a:r>
              <a:rPr lang="en-US" dirty="0"/>
              <a:t>8 </a:t>
            </a:r>
            <a:r>
              <a:rPr lang="en-US" dirty="0" err="1"/>
              <a:t>až</a:t>
            </a:r>
            <a:r>
              <a:rPr lang="en-US" dirty="0"/>
              <a:t> 10 </a:t>
            </a:r>
            <a:r>
              <a:rPr lang="en-US" dirty="0" err="1" smtClean="0"/>
              <a:t>minut</a:t>
            </a:r>
            <a:r>
              <a:rPr lang="cs-CZ" dirty="0" smtClean="0"/>
              <a:t>,</a:t>
            </a:r>
            <a:r>
              <a:rPr lang="en-US" dirty="0" smtClean="0"/>
              <a:t> </a:t>
            </a:r>
            <a:r>
              <a:rPr lang="en-US" dirty="0" err="1"/>
              <a:t>dokud</a:t>
            </a:r>
            <a:r>
              <a:rPr lang="en-US" dirty="0"/>
              <a:t> </a:t>
            </a:r>
            <a:r>
              <a:rPr lang="en-US" dirty="0" err="1"/>
              <a:t>nezezlátnou</a:t>
            </a:r>
            <a:r>
              <a:rPr lang="en-US" dirty="0"/>
              <a:t> a </a:t>
            </a:r>
            <a:r>
              <a:rPr lang="en-US" dirty="0" err="1" smtClean="0"/>
              <a:t>nezměknou</a:t>
            </a:r>
            <a:r>
              <a:rPr lang="en-US" dirty="0" smtClean="0"/>
              <a:t>.</a:t>
            </a:r>
            <a:endParaRPr lang="cs-CZ" dirty="0" smtClean="0"/>
          </a:p>
          <a:p>
            <a:pPr>
              <a:buFont typeface="+mj-lt"/>
              <a:buAutoNum type="arabicPeriod"/>
            </a:pPr>
            <a:r>
              <a:rPr lang="cs-CZ" dirty="0"/>
              <a:t> </a:t>
            </a:r>
            <a:r>
              <a:rPr lang="cs-CZ" dirty="0" smtClean="0"/>
              <a:t>Na upeč</a:t>
            </a:r>
            <a:r>
              <a:rPr lang="en-US" dirty="0" err="1" smtClean="0"/>
              <a:t>ené</a:t>
            </a:r>
            <a:r>
              <a:rPr lang="en-US" dirty="0" smtClean="0"/>
              <a:t> </a:t>
            </a:r>
            <a:r>
              <a:rPr lang="en-US" dirty="0" err="1"/>
              <a:t>brambory</a:t>
            </a:r>
            <a:r>
              <a:rPr lang="en-US" dirty="0"/>
              <a:t> </a:t>
            </a:r>
            <a:r>
              <a:rPr lang="en-US" dirty="0" err="1"/>
              <a:t>vymačkejte</a:t>
            </a:r>
            <a:r>
              <a:rPr lang="en-US" dirty="0"/>
              <a:t> </a:t>
            </a:r>
            <a:r>
              <a:rPr lang="en-US" dirty="0" err="1"/>
              <a:t>citronovou</a:t>
            </a:r>
            <a:r>
              <a:rPr lang="en-US" dirty="0"/>
              <a:t> </a:t>
            </a:r>
            <a:r>
              <a:rPr lang="en-US" dirty="0" err="1"/>
              <a:t>šťávu</a:t>
            </a:r>
            <a:r>
              <a:rPr lang="en-US" dirty="0"/>
              <a:t> a </a:t>
            </a:r>
            <a:r>
              <a:rPr lang="en-US" dirty="0" err="1"/>
              <a:t>před</a:t>
            </a:r>
            <a:r>
              <a:rPr lang="en-US" dirty="0"/>
              <a:t> </a:t>
            </a:r>
            <a:r>
              <a:rPr lang="en-US" dirty="0" err="1"/>
              <a:t>podáváním</a:t>
            </a:r>
            <a:r>
              <a:rPr lang="en-US" dirty="0"/>
              <a:t> </a:t>
            </a:r>
            <a:r>
              <a:rPr lang="en-US" dirty="0" err="1"/>
              <a:t>ozdobte</a:t>
            </a:r>
            <a:r>
              <a:rPr lang="en-US" dirty="0"/>
              <a:t> </a:t>
            </a:r>
            <a:r>
              <a:rPr lang="en-US" dirty="0" err="1"/>
              <a:t>petrželkou</a:t>
            </a:r>
            <a:r>
              <a:rPr lang="en-US" dirty="0"/>
              <a:t>.</a:t>
            </a:r>
            <a:endParaRPr lang="en-US" b="0" i="0" dirty="0">
              <a:effectLst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306369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cap="all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porce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cap="all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i="0" cap="all" dirty="0">
                          <a:solidFill>
                            <a:srgbClr val="FF0000"/>
                          </a:solidFill>
                          <a:effectLst/>
                        </a:rPr>
                        <a:t>25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4" name="Εικόνα 3" descr="Εικόνα που περιέχει φρούτο&#10;&#10;Περιγραφή που δημιουργήθηκε αυτόματα">
            <a:extLst>
              <a:ext uri="{FF2B5EF4-FFF2-40B4-BE49-F238E27FC236}">
                <a16:creationId xmlns:a16="http://schemas.microsoft.com/office/drawing/2014/main" id="{C411B200-58A3-266E-5979-F67937BFC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22" y="1137453"/>
            <a:ext cx="4331110" cy="433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05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412065" y="525742"/>
            <a:ext cx="46613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i="1" dirty="0" smtClean="0">
                <a:solidFill>
                  <a:srgbClr val="000000"/>
                </a:solidFill>
              </a:rPr>
              <a:t>Bramborové krokety</a:t>
            </a:r>
            <a:endParaRPr lang="en-US" sz="28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5138430" y="1800562"/>
            <a:ext cx="2841384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hrnky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bramborové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kaše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plátky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nakrájené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slaniny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2/3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hrnku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strouhaného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sýru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čedar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lžíce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sekané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pažitk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lžičky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česnekov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ého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prášk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Sůl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erstvě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mletý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černý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pepř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rozšlehaná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vejce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1/3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hrnku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strouhanky</a:t>
            </a:r>
            <a:endParaRPr lang="en-US" sz="160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141109" y="1800562"/>
            <a:ext cx="3923071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pánvi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eč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slaninu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křupava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Nechte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okapat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talíři s papírovou utěrkou.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Rozdrobte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slaninu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velké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mísy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smíchejte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bramborovou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kaší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čedarem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pažitkou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česnekovým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práškem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Dochuťte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solí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pepřem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Do dvou samostatných misek dejte rozšlehané vejce a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strouhanku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Z bramborové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směsi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vytvořte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dlaních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koule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 obalujte je ve vejci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poté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strouhance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Rozložte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krokety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jedné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vrstvě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na rošt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horkovzdušné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fritézy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eč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/>
              <a:t>po várkách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při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190 °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asi 10 minut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dokud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strouhanka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nezezlátne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Hotové krokety před podáváním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dochuťte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solí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16798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porcÍ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r>
                        <a:rPr lang="en-US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i="0" cap="all" dirty="0">
                          <a:solidFill>
                            <a:srgbClr val="FF0000"/>
                          </a:solidFill>
                          <a:effectLst/>
                        </a:rPr>
                        <a:t>25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3" name="Εικόνα 2" descr="Εικόνα που περιέχει πιάτο, λίτσι, φαγωμένος, διαφορετικός&#10;&#10;Περιγραφή που δημιουργήθηκε αυτόματα">
            <a:extLst>
              <a:ext uri="{FF2B5EF4-FFF2-40B4-BE49-F238E27FC236}">
                <a16:creationId xmlns:a16="http://schemas.microsoft.com/office/drawing/2014/main" id="{FF70345B-D28B-9BD0-C8EF-E383CBA78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5" y="1075297"/>
            <a:ext cx="4565071" cy="456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6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540775" y="565071"/>
            <a:ext cx="43932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i="1" dirty="0" smtClean="0">
                <a:solidFill>
                  <a:srgbClr val="000000"/>
                </a:solidFill>
              </a:rPr>
              <a:t>Kuřecí masové kuličky</a:t>
            </a:r>
            <a:endParaRPr lang="en-US" sz="28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5039210" y="1526268"/>
            <a:ext cx="3215149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algn="l"/>
            <a:r>
              <a:rPr lang="cs-CZ" sz="1600" b="1" i="0" cap="all" dirty="0" smtClean="0">
                <a:effectLst/>
              </a:rPr>
              <a:t>NA KULIČKY</a:t>
            </a:r>
            <a:endParaRPr lang="en-US" sz="1600" b="1" i="0" cap="all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Olej</a:t>
            </a:r>
            <a:r>
              <a:rPr lang="en-US" sz="1600" dirty="0" smtClean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 smtClean="0"/>
              <a:t>vaření</a:t>
            </a:r>
            <a:r>
              <a:rPr lang="cs-CZ" sz="1600" dirty="0" smtClean="0"/>
              <a:t> ve spreji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450 g </a:t>
            </a:r>
            <a:r>
              <a:rPr lang="en-US" sz="1600" dirty="0" err="1" smtClean="0"/>
              <a:t>mleté</a:t>
            </a:r>
            <a:r>
              <a:rPr lang="cs-CZ" sz="1600" dirty="0" smtClean="0"/>
              <a:t>ho</a:t>
            </a:r>
            <a:r>
              <a:rPr lang="en-US" sz="1600" dirty="0" smtClean="0"/>
              <a:t> </a:t>
            </a:r>
            <a:r>
              <a:rPr lang="en-US" sz="1600" dirty="0" err="1" smtClean="0"/>
              <a:t>kuře</a:t>
            </a:r>
            <a:r>
              <a:rPr lang="cs-CZ" sz="1600" dirty="0" err="1" smtClean="0"/>
              <a:t>cího</a:t>
            </a:r>
            <a:r>
              <a:rPr lang="cs-CZ" sz="1600" dirty="0" smtClean="0"/>
              <a:t> masa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1</a:t>
            </a:r>
            <a:r>
              <a:rPr lang="en-US" sz="1600" dirty="0"/>
              <a:t> </a:t>
            </a:r>
            <a:r>
              <a:rPr lang="en-US" sz="1600" dirty="0" err="1"/>
              <a:t>velké</a:t>
            </a:r>
            <a:r>
              <a:rPr lang="en-US" sz="1600" dirty="0"/>
              <a:t> </a:t>
            </a:r>
            <a:r>
              <a:rPr lang="en-US" sz="1600" dirty="0" err="1" smtClean="0"/>
              <a:t>vejce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1/2 </a:t>
            </a:r>
            <a:r>
              <a:rPr lang="en-US" sz="1600" dirty="0" err="1" smtClean="0"/>
              <a:t>hrnku</a:t>
            </a:r>
            <a:r>
              <a:rPr lang="en-US" sz="1600" dirty="0" smtClean="0"/>
              <a:t> </a:t>
            </a:r>
            <a:r>
              <a:rPr lang="en-US" sz="1600" dirty="0" err="1"/>
              <a:t>čerstvě</a:t>
            </a:r>
            <a:r>
              <a:rPr lang="en-US" sz="1600" dirty="0"/>
              <a:t> </a:t>
            </a:r>
            <a:r>
              <a:rPr lang="en-US" sz="1600" dirty="0" err="1"/>
              <a:t>nastrouhaného</a:t>
            </a:r>
            <a:r>
              <a:rPr lang="en-US" sz="1600" dirty="0"/>
              <a:t> </a:t>
            </a:r>
            <a:r>
              <a:rPr lang="en-US" sz="1600" dirty="0" err="1" smtClean="0"/>
              <a:t>parmezánu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1/4 </a:t>
            </a:r>
            <a:r>
              <a:rPr lang="en-US" sz="1600" dirty="0" err="1" smtClean="0"/>
              <a:t>hrnku</a:t>
            </a:r>
            <a:r>
              <a:rPr lang="en-US" sz="1600" dirty="0" smtClean="0"/>
              <a:t> </a:t>
            </a:r>
            <a:r>
              <a:rPr lang="en-US" sz="1600" dirty="0" err="1" smtClean="0"/>
              <a:t>strouhanky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2 </a:t>
            </a:r>
            <a:r>
              <a:rPr lang="en-US" sz="1600" dirty="0" err="1" smtClean="0"/>
              <a:t>lžíce</a:t>
            </a:r>
            <a:r>
              <a:rPr lang="en-US" sz="1600" dirty="0" smtClean="0"/>
              <a:t> </a:t>
            </a:r>
            <a:r>
              <a:rPr lang="en-US" sz="1600" dirty="0" err="1" smtClean="0"/>
              <a:t>sojov</a:t>
            </a:r>
            <a:r>
              <a:rPr lang="cs-CZ" sz="1600" dirty="0" smtClean="0"/>
              <a:t>é</a:t>
            </a:r>
            <a:r>
              <a:rPr lang="en-US" sz="1600" dirty="0" smtClean="0"/>
              <a:t> </a:t>
            </a:r>
            <a:r>
              <a:rPr lang="en-US" sz="1600" dirty="0" err="1" smtClean="0"/>
              <a:t>omáčk</a:t>
            </a:r>
            <a:r>
              <a:rPr lang="cs-CZ" sz="1600" dirty="0" smtClean="0"/>
              <a:t>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3 </a:t>
            </a:r>
            <a:r>
              <a:rPr lang="en-US" sz="1600" dirty="0" err="1"/>
              <a:t>stroužky</a:t>
            </a:r>
            <a:r>
              <a:rPr lang="en-US" sz="1600" dirty="0"/>
              <a:t> </a:t>
            </a:r>
            <a:r>
              <a:rPr lang="en-US" sz="1600" dirty="0" err="1"/>
              <a:t>česneku</a:t>
            </a:r>
            <a:r>
              <a:rPr lang="en-US" sz="1600" dirty="0"/>
              <a:t>, </a:t>
            </a:r>
            <a:r>
              <a:rPr lang="en-US" sz="1600" dirty="0" err="1" smtClean="0"/>
              <a:t>nasekané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1 </a:t>
            </a:r>
            <a:r>
              <a:rPr lang="en-US" sz="1600" dirty="0" err="1"/>
              <a:t>lžička</a:t>
            </a:r>
            <a:r>
              <a:rPr lang="en-US" sz="1600" dirty="0"/>
              <a:t> </a:t>
            </a:r>
            <a:r>
              <a:rPr lang="en-US" sz="1600" dirty="0" err="1" smtClean="0"/>
              <a:t>kmín</a:t>
            </a:r>
            <a:r>
              <a:rPr lang="cs-CZ" sz="1600" dirty="0" smtClean="0"/>
              <a:t>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soli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čerstvě</a:t>
            </a:r>
            <a:r>
              <a:rPr lang="en-US" sz="1600" dirty="0" smtClean="0"/>
              <a:t> </a:t>
            </a:r>
            <a:r>
              <a:rPr lang="en-US" sz="1600" dirty="0" err="1" smtClean="0"/>
              <a:t>mletý</a:t>
            </a:r>
            <a:r>
              <a:rPr lang="en-US" sz="1600" dirty="0" smtClean="0"/>
              <a:t> </a:t>
            </a:r>
            <a:r>
              <a:rPr lang="en-US" sz="1600" dirty="0" err="1" smtClean="0"/>
              <a:t>černý</a:t>
            </a:r>
            <a:r>
              <a:rPr lang="en-US" sz="1600" dirty="0" smtClean="0"/>
              <a:t> </a:t>
            </a:r>
            <a:r>
              <a:rPr lang="en-US" sz="1600" dirty="0" err="1" smtClean="0"/>
              <a:t>pepř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Špetka</a:t>
            </a:r>
            <a:r>
              <a:rPr lang="en-US" sz="1600" dirty="0" smtClean="0"/>
              <a:t> </a:t>
            </a:r>
            <a:r>
              <a:rPr lang="en-US" sz="1600" dirty="0" err="1"/>
              <a:t>drcených</a:t>
            </a:r>
            <a:r>
              <a:rPr lang="en-US" sz="1600" dirty="0"/>
              <a:t> </a:t>
            </a:r>
            <a:r>
              <a:rPr lang="en-US" sz="1600" dirty="0" err="1"/>
              <a:t>vloček</a:t>
            </a:r>
            <a:r>
              <a:rPr lang="en-US" sz="1600" dirty="0"/>
              <a:t> </a:t>
            </a:r>
            <a:r>
              <a:rPr lang="en-US" sz="1600" dirty="0" err="1"/>
              <a:t>červené</a:t>
            </a:r>
            <a:r>
              <a:rPr lang="en-US" sz="1600" dirty="0"/>
              <a:t> </a:t>
            </a:r>
            <a:r>
              <a:rPr lang="en-US" sz="1600" dirty="0" err="1"/>
              <a:t>papriky</a:t>
            </a:r>
            <a:endParaRPr lang="en-US" sz="1600" b="1" i="0" cap="all" dirty="0">
              <a:effectLst/>
            </a:endParaRPr>
          </a:p>
          <a:p>
            <a:pPr algn="l"/>
            <a:endParaRPr lang="cs-CZ" sz="1600" b="1" cap="all" dirty="0" smtClean="0"/>
          </a:p>
          <a:p>
            <a:pPr algn="l"/>
            <a:r>
              <a:rPr lang="cs-CZ" sz="1600" b="1" cap="all" dirty="0" smtClean="0"/>
              <a:t>OSTRÁ MAJONÉZA K NAMÁČENÍ</a:t>
            </a:r>
            <a:endParaRPr lang="en-US" sz="1600" b="1" i="0" cap="all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1/2 </a:t>
            </a:r>
            <a:r>
              <a:rPr lang="en-US" sz="1600" dirty="0" err="1" smtClean="0"/>
              <a:t>hrnku</a:t>
            </a:r>
            <a:r>
              <a:rPr lang="en-US" sz="1600" dirty="0" smtClean="0"/>
              <a:t> </a:t>
            </a:r>
            <a:r>
              <a:rPr lang="en-US" sz="1600" dirty="0" err="1" smtClean="0"/>
              <a:t>majonézy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2 </a:t>
            </a:r>
            <a:r>
              <a:rPr lang="en-US" sz="1600" dirty="0" err="1" smtClean="0"/>
              <a:t>lžíce</a:t>
            </a:r>
            <a:r>
              <a:rPr lang="en-US" sz="1600" dirty="0" smtClean="0"/>
              <a:t> </a:t>
            </a:r>
            <a:r>
              <a:rPr lang="en-US" sz="1600" dirty="0" err="1"/>
              <a:t>pikantní</a:t>
            </a:r>
            <a:r>
              <a:rPr lang="en-US" sz="1600" dirty="0"/>
              <a:t> </a:t>
            </a:r>
            <a:r>
              <a:rPr lang="en-US" sz="1600" dirty="0" err="1" smtClean="0"/>
              <a:t>omáčk</a:t>
            </a:r>
            <a:r>
              <a:rPr lang="cs-CZ" sz="1600" dirty="0" smtClean="0"/>
              <a:t>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2 </a:t>
            </a:r>
            <a:r>
              <a:rPr lang="en-US" sz="1600" dirty="0" err="1"/>
              <a:t>lžičky</a:t>
            </a:r>
            <a:r>
              <a:rPr lang="en-US" sz="1600" dirty="0"/>
              <a:t> </a:t>
            </a:r>
            <a:r>
              <a:rPr lang="cs-CZ" sz="1600" dirty="0" smtClean="0"/>
              <a:t>medu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1/2 </a:t>
            </a:r>
            <a:r>
              <a:rPr lang="en-US" sz="1600" dirty="0" err="1"/>
              <a:t>lžičky</a:t>
            </a:r>
            <a:r>
              <a:rPr lang="en-US" sz="1600" dirty="0"/>
              <a:t> </a:t>
            </a:r>
            <a:r>
              <a:rPr lang="en-US" sz="1600" dirty="0" err="1" smtClean="0"/>
              <a:t>kmín</a:t>
            </a:r>
            <a:r>
              <a:rPr lang="cs-CZ" sz="1600" dirty="0" smtClean="0"/>
              <a:t>u</a:t>
            </a:r>
            <a:endParaRPr lang="en-US" sz="1600" b="0" i="0" dirty="0"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254359" y="1780268"/>
            <a:ext cx="3215149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en-US" sz="1600" dirty="0"/>
              <a:t> </a:t>
            </a: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err="1"/>
              <a:t>velké</a:t>
            </a:r>
            <a:r>
              <a:rPr lang="en-US" sz="1600" dirty="0"/>
              <a:t> </a:t>
            </a:r>
            <a:r>
              <a:rPr lang="en-US" sz="1600" dirty="0" err="1"/>
              <a:t>míse</a:t>
            </a:r>
            <a:r>
              <a:rPr lang="en-US" sz="1600" dirty="0"/>
              <a:t> </a:t>
            </a:r>
            <a:r>
              <a:rPr lang="en-US" sz="1600" dirty="0" err="1"/>
              <a:t>smíchejte</a:t>
            </a:r>
            <a:r>
              <a:rPr lang="en-US" sz="1600" dirty="0"/>
              <a:t> </a:t>
            </a:r>
            <a:r>
              <a:rPr lang="en-US" sz="1600" dirty="0" err="1"/>
              <a:t>kuřecí</a:t>
            </a:r>
            <a:r>
              <a:rPr lang="en-US" sz="1600" dirty="0"/>
              <a:t> </a:t>
            </a:r>
            <a:r>
              <a:rPr lang="en-US" sz="1600" dirty="0" err="1"/>
              <a:t>maso</a:t>
            </a:r>
            <a:r>
              <a:rPr lang="en-US" sz="1600" dirty="0"/>
              <a:t>, </a:t>
            </a:r>
            <a:r>
              <a:rPr lang="en-US" sz="1600" dirty="0" err="1"/>
              <a:t>vejce</a:t>
            </a:r>
            <a:r>
              <a:rPr lang="en-US" sz="1600" dirty="0"/>
              <a:t>, </a:t>
            </a:r>
            <a:r>
              <a:rPr lang="en-US" sz="1600" dirty="0" err="1"/>
              <a:t>parmezán</a:t>
            </a:r>
            <a:r>
              <a:rPr lang="en-US" sz="1600" dirty="0"/>
              <a:t>, </a:t>
            </a:r>
            <a:r>
              <a:rPr lang="en-US" sz="1600" dirty="0" err="1"/>
              <a:t>strouhanku</a:t>
            </a:r>
            <a:r>
              <a:rPr lang="en-US" sz="1600" dirty="0"/>
              <a:t>, </a:t>
            </a:r>
            <a:r>
              <a:rPr lang="en-US" sz="1600" dirty="0" err="1"/>
              <a:t>sójovou</a:t>
            </a:r>
            <a:r>
              <a:rPr lang="en-US" sz="1600" dirty="0"/>
              <a:t> </a:t>
            </a:r>
            <a:r>
              <a:rPr lang="en-US" sz="1600" dirty="0" err="1"/>
              <a:t>omáčku</a:t>
            </a:r>
            <a:r>
              <a:rPr lang="en-US" sz="1600" dirty="0"/>
              <a:t>, </a:t>
            </a:r>
            <a:r>
              <a:rPr lang="en-US" sz="1600" dirty="0" err="1"/>
              <a:t>česnek</a:t>
            </a:r>
            <a:r>
              <a:rPr lang="en-US" sz="1600" dirty="0"/>
              <a:t> a </a:t>
            </a:r>
            <a:r>
              <a:rPr lang="en-US" sz="1600" dirty="0" err="1"/>
              <a:t>kmín</a:t>
            </a:r>
            <a:r>
              <a:rPr lang="en-US" sz="1600" dirty="0"/>
              <a:t>. </a:t>
            </a:r>
            <a:r>
              <a:rPr lang="en-US" sz="1600" dirty="0" err="1"/>
              <a:t>Dochuťte</a:t>
            </a:r>
            <a:r>
              <a:rPr lang="en-US" sz="1600" dirty="0"/>
              <a:t> </a:t>
            </a:r>
            <a:r>
              <a:rPr lang="en-US" sz="1600" dirty="0" err="1"/>
              <a:t>solí</a:t>
            </a:r>
            <a:r>
              <a:rPr lang="en-US" sz="1600" dirty="0"/>
              <a:t>, </a:t>
            </a:r>
            <a:r>
              <a:rPr lang="en-US" sz="1600" dirty="0" err="1"/>
              <a:t>pepřem</a:t>
            </a:r>
            <a:r>
              <a:rPr lang="en-US" sz="1600" dirty="0"/>
              <a:t> a </a:t>
            </a:r>
            <a:r>
              <a:rPr lang="en-US" sz="1600" dirty="0" err="1"/>
              <a:t>špetkou</a:t>
            </a:r>
            <a:r>
              <a:rPr lang="en-US" sz="1600" dirty="0"/>
              <a:t> </a:t>
            </a:r>
            <a:r>
              <a:rPr lang="en-US" sz="1600" dirty="0" err="1"/>
              <a:t>vloček</a:t>
            </a:r>
            <a:r>
              <a:rPr lang="en-US" sz="1600" dirty="0"/>
              <a:t> </a:t>
            </a:r>
            <a:r>
              <a:rPr lang="en-US" sz="1600" dirty="0" err="1"/>
              <a:t>červené</a:t>
            </a:r>
            <a:r>
              <a:rPr lang="en-US" sz="1600" dirty="0"/>
              <a:t> </a:t>
            </a:r>
            <a:r>
              <a:rPr lang="en-US" sz="1600" dirty="0" err="1"/>
              <a:t>papriky</a:t>
            </a:r>
            <a:r>
              <a:rPr lang="en-US" sz="1600" dirty="0"/>
              <a:t>. </a:t>
            </a:r>
            <a:r>
              <a:rPr lang="en-US" sz="1600" dirty="0" err="1"/>
              <a:t>Ze</a:t>
            </a:r>
            <a:r>
              <a:rPr lang="en-US" sz="1600" dirty="0"/>
              <a:t> </a:t>
            </a:r>
            <a:r>
              <a:rPr lang="en-US" sz="1600" dirty="0" err="1"/>
              <a:t>směsi</a:t>
            </a:r>
            <a:r>
              <a:rPr lang="en-US" sz="1600" dirty="0"/>
              <a:t> </a:t>
            </a:r>
            <a:r>
              <a:rPr lang="en-US" sz="1600" dirty="0" err="1"/>
              <a:t>vytvarujte</a:t>
            </a:r>
            <a:r>
              <a:rPr lang="en-US" sz="1600" dirty="0"/>
              <a:t> 16 </a:t>
            </a:r>
            <a:r>
              <a:rPr lang="en-US" sz="1600" dirty="0" err="1"/>
              <a:t>masových</a:t>
            </a:r>
            <a:r>
              <a:rPr lang="en-US" sz="1600" dirty="0"/>
              <a:t> </a:t>
            </a:r>
            <a:r>
              <a:rPr lang="en-US" sz="1600" dirty="0" err="1" smtClean="0"/>
              <a:t>kuliček</a:t>
            </a:r>
            <a:r>
              <a:rPr lang="en-US" sz="1600" dirty="0" smtClean="0"/>
              <a:t>.</a:t>
            </a:r>
            <a:endParaRPr lang="cs-CZ" sz="1600" dirty="0" smtClean="0"/>
          </a:p>
          <a:p>
            <a:pPr>
              <a:buFont typeface="+mj-lt"/>
              <a:buAutoNum type="arabicPeriod"/>
            </a:pPr>
            <a:r>
              <a:rPr lang="cs-CZ" sz="1600" dirty="0"/>
              <a:t> </a:t>
            </a:r>
            <a:r>
              <a:rPr lang="cs-CZ" sz="1600" dirty="0" smtClean="0"/>
              <a:t>Rozmístěte kuličky v jedné vrstvě na rošt a postupně po várkách</a:t>
            </a:r>
            <a:r>
              <a:rPr lang="cs-CZ" sz="1600" dirty="0"/>
              <a:t> p</a:t>
            </a:r>
            <a:r>
              <a:rPr lang="en-US" sz="1600" dirty="0" err="1" smtClean="0"/>
              <a:t>ečte</a:t>
            </a:r>
            <a:r>
              <a:rPr lang="en-US" sz="1600" dirty="0" smtClean="0"/>
              <a:t> </a:t>
            </a:r>
            <a:r>
              <a:rPr lang="cs-CZ" sz="1600" dirty="0" smtClean="0"/>
              <a:t>asi 12 minut </a:t>
            </a:r>
            <a:r>
              <a:rPr lang="en-US" sz="1600" dirty="0" err="1" smtClean="0"/>
              <a:t>při</a:t>
            </a:r>
            <a:r>
              <a:rPr lang="en-US" sz="1600" dirty="0" smtClean="0"/>
              <a:t> </a:t>
            </a:r>
            <a:r>
              <a:rPr lang="en-US" sz="1600" dirty="0"/>
              <a:t>200 </a:t>
            </a:r>
            <a:r>
              <a:rPr lang="en-US" sz="1600" dirty="0" smtClean="0"/>
              <a:t>°</a:t>
            </a:r>
            <a:r>
              <a:rPr lang="cs-CZ" sz="1600" dirty="0"/>
              <a:t>C</a:t>
            </a:r>
            <a:r>
              <a:rPr lang="en-US" sz="1600" dirty="0" smtClean="0"/>
              <a:t>, </a:t>
            </a:r>
            <a:r>
              <a:rPr lang="en-US" sz="1600" dirty="0"/>
              <a:t>v </a:t>
            </a:r>
            <a:r>
              <a:rPr lang="en-US" sz="1600" dirty="0" err="1" smtClean="0"/>
              <a:t>polovině</a:t>
            </a:r>
            <a:r>
              <a:rPr lang="cs-CZ" sz="1600" dirty="0" smtClean="0"/>
              <a:t> pečení kuličky</a:t>
            </a:r>
            <a:r>
              <a:rPr lang="en-US" sz="1600" dirty="0" smtClean="0"/>
              <a:t> </a:t>
            </a:r>
            <a:r>
              <a:rPr lang="en-US" sz="1600" dirty="0" err="1"/>
              <a:t>otočte</a:t>
            </a:r>
            <a:r>
              <a:rPr lang="en-US" sz="1600" dirty="0"/>
              <a:t>. </a:t>
            </a:r>
            <a:r>
              <a:rPr lang="en-US" sz="1600" b="0" i="0" dirty="0">
                <a:effectLst/>
              </a:rPr>
              <a:t>  </a:t>
            </a:r>
          </a:p>
          <a:p>
            <a:pPr algn="l"/>
            <a:endParaRPr lang="en-US" sz="1600" b="0" i="0" dirty="0">
              <a:effectLst/>
            </a:endParaRPr>
          </a:p>
          <a:p>
            <a:pPr algn="l"/>
            <a:r>
              <a:rPr lang="cs-CZ" sz="1600" b="1" cap="all" dirty="0" smtClean="0"/>
              <a:t>OSTRÁ MAJONÉZA</a:t>
            </a:r>
            <a:endParaRPr lang="en-US" sz="1600" b="1" i="0" cap="all" dirty="0">
              <a:effectLst/>
            </a:endParaRPr>
          </a:p>
          <a:p>
            <a:pPr>
              <a:buFont typeface="+mj-lt"/>
              <a:buAutoNum type="arabicPeriod"/>
            </a:pPr>
            <a:r>
              <a:rPr lang="en-US" sz="1600" b="0" i="0" dirty="0">
                <a:effectLst/>
              </a:rPr>
              <a:t> </a:t>
            </a: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err="1"/>
              <a:t>střední</a:t>
            </a:r>
            <a:r>
              <a:rPr lang="en-US" sz="1600" dirty="0"/>
              <a:t> </a:t>
            </a:r>
            <a:r>
              <a:rPr lang="en-US" sz="1600" dirty="0" err="1"/>
              <a:t>misce</a:t>
            </a:r>
            <a:r>
              <a:rPr lang="en-US" sz="1600" dirty="0"/>
              <a:t> </a:t>
            </a:r>
            <a:r>
              <a:rPr lang="en-US" sz="1600" dirty="0" err="1"/>
              <a:t>smíchejte</a:t>
            </a:r>
            <a:r>
              <a:rPr lang="en-US" sz="1600" dirty="0"/>
              <a:t> </a:t>
            </a:r>
            <a:r>
              <a:rPr lang="en-US" sz="1600" dirty="0" err="1"/>
              <a:t>majonézu</a:t>
            </a:r>
            <a:r>
              <a:rPr lang="en-US" sz="1600" dirty="0"/>
              <a:t>, </a:t>
            </a:r>
            <a:r>
              <a:rPr lang="cs-CZ" sz="1600" dirty="0" smtClean="0"/>
              <a:t>pikantní</a:t>
            </a:r>
            <a:r>
              <a:rPr lang="en-US" sz="1600" dirty="0" smtClean="0"/>
              <a:t> </a:t>
            </a:r>
            <a:r>
              <a:rPr lang="en-US" sz="1600" dirty="0" err="1"/>
              <a:t>omáčku</a:t>
            </a:r>
            <a:r>
              <a:rPr lang="en-US" sz="1600" dirty="0"/>
              <a:t>, med a </a:t>
            </a:r>
            <a:r>
              <a:rPr lang="en-US" sz="1600" dirty="0" err="1" smtClean="0"/>
              <a:t>kmín</a:t>
            </a:r>
            <a:r>
              <a:rPr lang="en-US" sz="1600" dirty="0" smtClean="0"/>
              <a:t>.  </a:t>
            </a:r>
            <a:r>
              <a:rPr lang="en-US" sz="1600" dirty="0" err="1"/>
              <a:t>Masové</a:t>
            </a:r>
            <a:r>
              <a:rPr lang="en-US" sz="1600" dirty="0"/>
              <a:t> </a:t>
            </a:r>
            <a:r>
              <a:rPr lang="en-US" sz="1600" dirty="0" err="1"/>
              <a:t>kuličky</a:t>
            </a:r>
            <a:r>
              <a:rPr lang="en-US" sz="1600" dirty="0"/>
              <a:t> </a:t>
            </a:r>
            <a:r>
              <a:rPr lang="en-US" sz="1600" dirty="0" err="1"/>
              <a:t>podávejte</a:t>
            </a:r>
            <a:r>
              <a:rPr lang="en-US" sz="1600" dirty="0"/>
              <a:t> s </a:t>
            </a:r>
            <a:r>
              <a:rPr lang="en-US" sz="1600" dirty="0" err="1"/>
              <a:t>pikantní</a:t>
            </a:r>
            <a:r>
              <a:rPr lang="en-US" sz="1600" dirty="0"/>
              <a:t> </a:t>
            </a:r>
            <a:r>
              <a:rPr lang="en-US" sz="1600" dirty="0" err="1"/>
              <a:t>majonézou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namáčení</a:t>
            </a:r>
            <a:r>
              <a:rPr lang="en-US" sz="1600" dirty="0"/>
              <a:t>.</a:t>
            </a:r>
            <a:endParaRPr lang="en-US" sz="1600" b="0" i="0" dirty="0">
              <a:effectLst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146953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cap="all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porce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r>
                        <a:rPr lang="en-US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40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4" name="Εικόνα 3" descr="Εικόνα που περιέχει φαγητό, πιάτο, κεφτές, αρκετά&#10;&#10;Περιγραφή που δημιουργήθηκε αυτόματα">
            <a:extLst>
              <a:ext uri="{FF2B5EF4-FFF2-40B4-BE49-F238E27FC236}">
                <a16:creationId xmlns:a16="http://schemas.microsoft.com/office/drawing/2014/main" id="{FACBF186-57B1-4C42-D5D0-FF183FFEEE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74" y="1236864"/>
            <a:ext cx="4393238" cy="438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47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1093298" y="624065"/>
            <a:ext cx="35887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i="1" dirty="0" smtClean="0">
                <a:solidFill>
                  <a:srgbClr val="000000"/>
                </a:solidFill>
              </a:rPr>
              <a:t>Pečené sladké brambory</a:t>
            </a:r>
            <a:endParaRPr lang="en-US" sz="28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5230761" y="1927753"/>
            <a:ext cx="3240043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 </a:t>
            </a:r>
            <a:r>
              <a:rPr lang="en-US" dirty="0" err="1"/>
              <a:t>velký</a:t>
            </a:r>
            <a:r>
              <a:rPr lang="en-US" dirty="0"/>
              <a:t> </a:t>
            </a:r>
            <a:r>
              <a:rPr lang="en-US" dirty="0" err="1"/>
              <a:t>sladký</a:t>
            </a:r>
            <a:r>
              <a:rPr lang="en-US" dirty="0"/>
              <a:t> </a:t>
            </a:r>
            <a:r>
              <a:rPr lang="en-US" dirty="0" err="1"/>
              <a:t>brambor</a:t>
            </a:r>
            <a:r>
              <a:rPr lang="en-US" dirty="0"/>
              <a:t>, </a:t>
            </a:r>
            <a:r>
              <a:rPr lang="en-US" dirty="0" err="1"/>
              <a:t>nakrájený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 smtClean="0"/>
              <a:t>kostičky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 </a:t>
            </a:r>
            <a:r>
              <a:rPr lang="en-US" dirty="0" err="1"/>
              <a:t>malá</a:t>
            </a:r>
            <a:r>
              <a:rPr lang="en-US" dirty="0"/>
              <a:t> </a:t>
            </a:r>
            <a:r>
              <a:rPr lang="en-US" dirty="0" err="1"/>
              <a:t>žlutá</a:t>
            </a:r>
            <a:r>
              <a:rPr lang="en-US" dirty="0"/>
              <a:t> </a:t>
            </a:r>
            <a:r>
              <a:rPr lang="en-US" dirty="0" err="1"/>
              <a:t>cibule</a:t>
            </a:r>
            <a:r>
              <a:rPr lang="en-US" dirty="0"/>
              <a:t>, </a:t>
            </a:r>
            <a:r>
              <a:rPr lang="en-US" dirty="0" err="1"/>
              <a:t>nakrájená</a:t>
            </a:r>
            <a:r>
              <a:rPr lang="en-US" dirty="0"/>
              <a:t> </a:t>
            </a:r>
            <a:r>
              <a:rPr lang="en-US" dirty="0" err="1" smtClean="0"/>
              <a:t>nadrobno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 </a:t>
            </a:r>
            <a:r>
              <a:rPr lang="en-US" dirty="0" err="1"/>
              <a:t>malá</a:t>
            </a:r>
            <a:r>
              <a:rPr lang="en-US" dirty="0"/>
              <a:t> </a:t>
            </a:r>
            <a:r>
              <a:rPr lang="en-US" dirty="0" err="1"/>
              <a:t>červená</a:t>
            </a:r>
            <a:r>
              <a:rPr lang="en-US" dirty="0"/>
              <a:t> paprika, </a:t>
            </a:r>
            <a:r>
              <a:rPr lang="en-US" dirty="0" err="1"/>
              <a:t>zbavená</a:t>
            </a:r>
            <a:r>
              <a:rPr lang="en-US" dirty="0"/>
              <a:t> </a:t>
            </a:r>
            <a:r>
              <a:rPr lang="en-US" dirty="0" err="1"/>
              <a:t>semínek</a:t>
            </a:r>
            <a:r>
              <a:rPr lang="en-US" dirty="0"/>
              <a:t> a </a:t>
            </a:r>
            <a:r>
              <a:rPr lang="en-US" dirty="0" err="1"/>
              <a:t>nakrájená</a:t>
            </a:r>
            <a:r>
              <a:rPr lang="en-US" dirty="0"/>
              <a:t> </a:t>
            </a:r>
            <a:r>
              <a:rPr lang="en-US" dirty="0" err="1" smtClean="0"/>
              <a:t>nadrobno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 </a:t>
            </a:r>
            <a:r>
              <a:rPr lang="en-US" dirty="0" err="1" smtClean="0"/>
              <a:t>lžíce</a:t>
            </a:r>
            <a:r>
              <a:rPr lang="en-US" dirty="0" smtClean="0"/>
              <a:t> </a:t>
            </a:r>
            <a:r>
              <a:rPr lang="en-US" dirty="0" err="1" smtClean="0"/>
              <a:t>extr</a:t>
            </a:r>
            <a:r>
              <a:rPr lang="cs-CZ" dirty="0" smtClean="0"/>
              <a:t>a</a:t>
            </a:r>
            <a:r>
              <a:rPr lang="en-US" dirty="0" smtClean="0"/>
              <a:t> </a:t>
            </a:r>
            <a:r>
              <a:rPr lang="en-US" dirty="0" err="1" smtClean="0"/>
              <a:t>panensk</a:t>
            </a:r>
            <a:r>
              <a:rPr lang="cs-CZ" dirty="0" err="1" smtClean="0"/>
              <a:t>ého</a:t>
            </a:r>
            <a:r>
              <a:rPr lang="en-US" dirty="0" smtClean="0"/>
              <a:t> </a:t>
            </a:r>
            <a:r>
              <a:rPr lang="en-US" dirty="0" err="1" smtClean="0"/>
              <a:t>olivov</a:t>
            </a:r>
            <a:r>
              <a:rPr lang="cs-CZ" dirty="0" err="1" smtClean="0"/>
              <a:t>ého</a:t>
            </a:r>
            <a:r>
              <a:rPr lang="en-US" dirty="0" smtClean="0"/>
              <a:t> </a:t>
            </a:r>
            <a:r>
              <a:rPr lang="en-US" dirty="0" err="1" smtClean="0"/>
              <a:t>olej</a:t>
            </a:r>
            <a:r>
              <a:rPr lang="cs-CZ" dirty="0" smtClean="0"/>
              <a:t>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 </a:t>
            </a:r>
            <a:r>
              <a:rPr lang="en-US" dirty="0"/>
              <a:t>1/2 </a:t>
            </a:r>
            <a:r>
              <a:rPr lang="en-US" dirty="0" err="1" smtClean="0"/>
              <a:t>lžičky</a:t>
            </a:r>
            <a:r>
              <a:rPr lang="en-US" dirty="0" smtClean="0"/>
              <a:t> </a:t>
            </a:r>
            <a:r>
              <a:rPr lang="en-US" dirty="0" err="1" smtClean="0"/>
              <a:t>uzen</a:t>
            </a:r>
            <a:r>
              <a:rPr lang="cs-CZ" dirty="0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paprik</a:t>
            </a:r>
            <a:r>
              <a:rPr lang="cs-CZ" dirty="0" smtClean="0"/>
              <a:t>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Sůl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Č</a:t>
            </a:r>
            <a:r>
              <a:rPr lang="en-US" dirty="0" err="1" smtClean="0"/>
              <a:t>erstvě</a:t>
            </a:r>
            <a:r>
              <a:rPr lang="en-US" dirty="0" smtClean="0"/>
              <a:t> </a:t>
            </a:r>
            <a:r>
              <a:rPr lang="en-US" dirty="0" err="1" smtClean="0"/>
              <a:t>mletý</a:t>
            </a:r>
            <a:r>
              <a:rPr lang="en-US" dirty="0" smtClean="0"/>
              <a:t> </a:t>
            </a:r>
            <a:r>
              <a:rPr lang="en-US" dirty="0" err="1" smtClean="0"/>
              <a:t>černý</a:t>
            </a:r>
            <a:r>
              <a:rPr lang="en-US" dirty="0" smtClean="0"/>
              <a:t> </a:t>
            </a:r>
            <a:r>
              <a:rPr lang="en-US" dirty="0" err="1" smtClean="0"/>
              <a:t>pepř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 </a:t>
            </a:r>
            <a:r>
              <a:rPr lang="en-US" dirty="0" err="1"/>
              <a:t>jarní</a:t>
            </a:r>
            <a:r>
              <a:rPr lang="en-US" dirty="0"/>
              <a:t> </a:t>
            </a:r>
            <a:r>
              <a:rPr lang="en-US" dirty="0" err="1"/>
              <a:t>cibulky</a:t>
            </a:r>
            <a:r>
              <a:rPr lang="en-US" dirty="0"/>
              <a:t> </a:t>
            </a:r>
            <a:r>
              <a:rPr lang="en-US" dirty="0" err="1"/>
              <a:t>nakrájené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tenké</a:t>
            </a:r>
            <a:r>
              <a:rPr lang="en-US" dirty="0"/>
              <a:t> </a:t>
            </a:r>
            <a:r>
              <a:rPr lang="en-US" dirty="0" err="1" smtClean="0"/>
              <a:t>plátky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</a:t>
            </a:r>
            <a:r>
              <a:rPr lang="en-US" dirty="0" err="1" smtClean="0"/>
              <a:t>asekan</a:t>
            </a:r>
            <a:r>
              <a:rPr lang="cs-CZ" dirty="0" smtClean="0"/>
              <a:t>ý</a:t>
            </a:r>
            <a:r>
              <a:rPr lang="en-US" dirty="0" smtClean="0"/>
              <a:t> </a:t>
            </a:r>
            <a:r>
              <a:rPr lang="en-US" dirty="0" err="1"/>
              <a:t>čerstvý</a:t>
            </a:r>
            <a:r>
              <a:rPr lang="en-US" dirty="0"/>
              <a:t> </a:t>
            </a:r>
            <a:r>
              <a:rPr lang="en-US" dirty="0" err="1"/>
              <a:t>kopr</a:t>
            </a:r>
            <a:r>
              <a:rPr lang="en-US" dirty="0"/>
              <a:t>, k </a:t>
            </a:r>
            <a:r>
              <a:rPr lang="en-US" dirty="0" err="1"/>
              <a:t>podávání</a:t>
            </a:r>
            <a:endParaRPr lang="en-US" b="0" i="0" dirty="0"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470804" y="1927752"/>
            <a:ext cx="333099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en-US" dirty="0"/>
              <a:t> </a:t>
            </a:r>
            <a:r>
              <a:rPr lang="cs-CZ" dirty="0" smtClean="0"/>
              <a:t>V</a:t>
            </a:r>
            <a:r>
              <a:rPr lang="cs-CZ" dirty="0"/>
              <a:t> </a:t>
            </a:r>
            <a:r>
              <a:rPr lang="cs-CZ" dirty="0" smtClean="0"/>
              <a:t>mí</a:t>
            </a:r>
            <a:r>
              <a:rPr lang="en-US" dirty="0" smtClean="0"/>
              <a:t>s</a:t>
            </a:r>
            <a:r>
              <a:rPr lang="cs-CZ" dirty="0" smtClean="0"/>
              <a:t>e</a:t>
            </a:r>
            <a:r>
              <a:rPr lang="en-US" dirty="0" smtClean="0"/>
              <a:t> </a:t>
            </a:r>
            <a:r>
              <a:rPr lang="cs-CZ" dirty="0" smtClean="0"/>
              <a:t>smíchejte</a:t>
            </a:r>
            <a:r>
              <a:rPr lang="en-US" dirty="0" smtClean="0"/>
              <a:t> </a:t>
            </a:r>
            <a:r>
              <a:rPr lang="en-US" dirty="0" err="1"/>
              <a:t>sladké</a:t>
            </a:r>
            <a:r>
              <a:rPr lang="en-US" dirty="0"/>
              <a:t> </a:t>
            </a:r>
            <a:r>
              <a:rPr lang="en-US" dirty="0" err="1"/>
              <a:t>brambory</a:t>
            </a:r>
            <a:r>
              <a:rPr lang="en-US" dirty="0"/>
              <a:t>, </a:t>
            </a:r>
            <a:r>
              <a:rPr lang="en-US" dirty="0" err="1"/>
              <a:t>cibuli</a:t>
            </a:r>
            <a:r>
              <a:rPr lang="en-US" dirty="0"/>
              <a:t>, </a:t>
            </a:r>
            <a:r>
              <a:rPr lang="en-US" dirty="0" err="1"/>
              <a:t>papriku</a:t>
            </a:r>
            <a:r>
              <a:rPr lang="en-US" dirty="0"/>
              <a:t>, </a:t>
            </a:r>
            <a:r>
              <a:rPr lang="en-US" dirty="0" err="1"/>
              <a:t>olej</a:t>
            </a:r>
            <a:r>
              <a:rPr lang="en-US" dirty="0"/>
              <a:t>, </a:t>
            </a:r>
            <a:r>
              <a:rPr lang="cs-CZ" dirty="0" smtClean="0"/>
              <a:t>uzenou </a:t>
            </a:r>
            <a:r>
              <a:rPr lang="en-US" dirty="0" err="1" smtClean="0"/>
              <a:t>papriku</a:t>
            </a:r>
            <a:r>
              <a:rPr lang="en-US" dirty="0"/>
              <a:t>, 1 </a:t>
            </a:r>
            <a:r>
              <a:rPr lang="en-US" dirty="0" err="1"/>
              <a:t>lžičku</a:t>
            </a:r>
            <a:r>
              <a:rPr lang="en-US" dirty="0"/>
              <a:t> soli a 1/4 </a:t>
            </a:r>
            <a:r>
              <a:rPr lang="en-US" dirty="0" err="1"/>
              <a:t>lžičky</a:t>
            </a:r>
            <a:r>
              <a:rPr lang="en-US" dirty="0"/>
              <a:t> </a:t>
            </a:r>
            <a:r>
              <a:rPr lang="en-US" dirty="0" err="1" smtClean="0"/>
              <a:t>pepře</a:t>
            </a:r>
            <a:r>
              <a:rPr lang="cs-CZ" dirty="0" smtClean="0"/>
              <a:t>.</a:t>
            </a:r>
          </a:p>
          <a:p>
            <a:pPr>
              <a:buFont typeface="+mj-lt"/>
              <a:buAutoNum type="arabicPeriod"/>
            </a:pPr>
            <a:r>
              <a:rPr lang="cs-CZ" dirty="0"/>
              <a:t> Roz</a:t>
            </a:r>
            <a:r>
              <a:rPr lang="en-US" dirty="0" err="1"/>
              <a:t>ložte</a:t>
            </a:r>
            <a:r>
              <a:rPr lang="en-US" dirty="0"/>
              <a:t> </a:t>
            </a:r>
            <a:r>
              <a:rPr lang="cs-CZ" dirty="0" smtClean="0"/>
              <a:t>směs v jedné vrstvě</a:t>
            </a:r>
            <a:r>
              <a:rPr lang="en-US" dirty="0" smtClean="0"/>
              <a:t> </a:t>
            </a:r>
            <a:r>
              <a:rPr lang="cs-CZ" dirty="0"/>
              <a:t>na rošt</a:t>
            </a:r>
            <a:r>
              <a:rPr lang="en-US" dirty="0"/>
              <a:t> </a:t>
            </a:r>
            <a:r>
              <a:rPr lang="en-US" dirty="0" err="1"/>
              <a:t>horkovzdušné</a:t>
            </a:r>
            <a:r>
              <a:rPr lang="en-US" dirty="0"/>
              <a:t> </a:t>
            </a:r>
            <a:r>
              <a:rPr lang="en-US" dirty="0" err="1"/>
              <a:t>fritézy</a:t>
            </a:r>
            <a:r>
              <a:rPr lang="en-US" dirty="0"/>
              <a:t> a </a:t>
            </a:r>
            <a:r>
              <a:rPr lang="cs-CZ" dirty="0"/>
              <a:t>peč</a:t>
            </a:r>
            <a:r>
              <a:rPr lang="en-US" dirty="0" err="1" smtClean="0"/>
              <a:t>te</a:t>
            </a:r>
            <a:r>
              <a:rPr lang="cs-CZ" dirty="0" smtClean="0"/>
              <a:t> po várkách</a:t>
            </a:r>
            <a:r>
              <a:rPr lang="en-US" dirty="0" smtClean="0"/>
              <a:t> </a:t>
            </a:r>
            <a:r>
              <a:rPr lang="en-US" dirty="0" err="1"/>
              <a:t>při</a:t>
            </a:r>
            <a:r>
              <a:rPr lang="en-US" dirty="0"/>
              <a:t> 200 °</a:t>
            </a:r>
            <a:r>
              <a:rPr lang="en-US" dirty="0" smtClean="0"/>
              <a:t>C</a:t>
            </a:r>
            <a:r>
              <a:rPr lang="cs-CZ" dirty="0" smtClean="0"/>
              <a:t> asi 15 minut, </a:t>
            </a:r>
            <a:r>
              <a:rPr lang="en-US" dirty="0" err="1" smtClean="0"/>
              <a:t>dokud</a:t>
            </a:r>
            <a:r>
              <a:rPr lang="en-US" dirty="0" smtClean="0"/>
              <a:t> </a:t>
            </a:r>
            <a:r>
              <a:rPr lang="en-US" dirty="0" err="1"/>
              <a:t>brambory</a:t>
            </a:r>
            <a:r>
              <a:rPr lang="en-US" dirty="0"/>
              <a:t> </a:t>
            </a:r>
            <a:r>
              <a:rPr lang="en-US" dirty="0" err="1"/>
              <a:t>nezhnědnou</a:t>
            </a:r>
            <a:r>
              <a:rPr lang="en-US" dirty="0"/>
              <a:t> a </a:t>
            </a:r>
            <a:r>
              <a:rPr lang="en-US" dirty="0" err="1"/>
              <a:t>nejsou</a:t>
            </a:r>
            <a:r>
              <a:rPr lang="en-US" dirty="0"/>
              <a:t> </a:t>
            </a:r>
            <a:r>
              <a:rPr lang="en-US" dirty="0" smtClean="0"/>
              <a:t>u</a:t>
            </a:r>
            <a:r>
              <a:rPr lang="cs-CZ" dirty="0" smtClean="0"/>
              <a:t>peč</a:t>
            </a:r>
            <a:r>
              <a:rPr lang="en-US" dirty="0" err="1" smtClean="0"/>
              <a:t>ené</a:t>
            </a:r>
            <a:r>
              <a:rPr lang="cs-CZ" dirty="0" smtClean="0"/>
              <a:t>. V polovině pečení</a:t>
            </a:r>
            <a:r>
              <a:rPr lang="en-US" dirty="0" smtClean="0"/>
              <a:t> </a:t>
            </a:r>
            <a:r>
              <a:rPr lang="en-US" dirty="0"/>
              <a:t>pro</a:t>
            </a:r>
            <a:r>
              <a:rPr lang="cs-CZ" dirty="0" smtClean="0"/>
              <a:t>míchejte</a:t>
            </a:r>
            <a:r>
              <a:rPr lang="cs-CZ" dirty="0"/>
              <a:t>.</a:t>
            </a:r>
            <a:endParaRPr lang="cs-CZ" dirty="0" smtClean="0"/>
          </a:p>
          <a:p>
            <a:pPr>
              <a:buFont typeface="+mj-lt"/>
              <a:buAutoNum type="arabicPeriod"/>
            </a:pPr>
            <a:r>
              <a:rPr lang="cs-CZ" dirty="0"/>
              <a:t> </a:t>
            </a:r>
            <a:r>
              <a:rPr lang="cs-CZ" dirty="0" smtClean="0"/>
              <a:t>Hotovou směs rozdělte na talíře a posypte</a:t>
            </a:r>
            <a:r>
              <a:rPr lang="en-US" dirty="0" smtClean="0"/>
              <a:t> </a:t>
            </a:r>
            <a:r>
              <a:rPr lang="en-US" dirty="0" err="1"/>
              <a:t>jarní</a:t>
            </a:r>
            <a:r>
              <a:rPr lang="en-US" dirty="0"/>
              <a:t> </a:t>
            </a:r>
            <a:r>
              <a:rPr lang="en-US" dirty="0" err="1" smtClean="0"/>
              <a:t>cibulk</a:t>
            </a:r>
            <a:r>
              <a:rPr lang="cs-CZ" dirty="0" smtClean="0"/>
              <a:t>o</a:t>
            </a:r>
            <a:r>
              <a:rPr lang="en-US" dirty="0" smtClean="0"/>
              <a:t>u </a:t>
            </a:r>
            <a:r>
              <a:rPr lang="en-US" dirty="0"/>
              <a:t>a </a:t>
            </a:r>
            <a:r>
              <a:rPr lang="en-US" dirty="0" err="1" smtClean="0"/>
              <a:t>kopr</a:t>
            </a:r>
            <a:r>
              <a:rPr lang="cs-CZ" dirty="0" err="1" smtClean="0"/>
              <a:t>em</a:t>
            </a:r>
            <a:r>
              <a:rPr lang="en-US" dirty="0" smtClean="0"/>
              <a:t>.</a:t>
            </a:r>
            <a:endParaRPr lang="en-US" b="0" i="0" dirty="0">
              <a:effectLst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575792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2-</a:t>
                      </a:r>
                      <a:r>
                        <a:rPr lang="en-US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porce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i="0" cap="all" dirty="0">
                          <a:solidFill>
                            <a:srgbClr val="FF0000"/>
                          </a:solidFill>
                          <a:effectLst/>
                        </a:rPr>
                        <a:t>25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3" name="Εικόνα 2" descr="Εικόνα που περιέχει πιάτο, φαγητό, πίνακας, λαχαν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947D79F4-AA87-BD88-A237-0B8901D17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8" y="1708337"/>
            <a:ext cx="4476656" cy="392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805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412065" y="525742"/>
            <a:ext cx="46613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i="1" dirty="0" smtClean="0">
                <a:solidFill>
                  <a:srgbClr val="000000"/>
                </a:solidFill>
                <a:effectLst/>
              </a:rPr>
              <a:t>Podmáslové cibulové kroužky</a:t>
            </a:r>
            <a:endParaRPr lang="en-US" sz="28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4955458" y="1800562"/>
            <a:ext cx="3024356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hrnek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mouky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1/3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hrnku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jemné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kukuřičné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mouky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3/4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hrnku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kukuřičného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škrobu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lžička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práš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ku do pečiva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lžička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čerstvě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mlet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ého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čern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ého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pepř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1/4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lžičky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uzen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paprik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vejce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lehce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rozšlehané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3/4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hrnku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podmáslí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1/4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hrnku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sody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velké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cibule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nakrájené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silné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kroužky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Sů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l,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posypání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Kečup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k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podávání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Majonéza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k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podávání</a:t>
            </a:r>
            <a:endParaRPr lang="en-US" sz="160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141110" y="1800562"/>
            <a:ext cx="3460956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míse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smíchejte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mouku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kukuřičnou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krupici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kukuřičný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škrob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prášek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pečiva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pepř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papriku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další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misce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rozšlehejte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vejce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podmáslí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sodu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Cibulové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kroužky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obalte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směsi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mouky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poté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namočte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vaječné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směsi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Přebytek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set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řeste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pak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znovu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obalte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směsi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mouky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znovu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vaječné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směsi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Rošt fritézy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vyložte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pečicím papírem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vymažte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sprejem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vaření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600" dirty="0"/>
              <a:t>Roz</a:t>
            </a:r>
            <a:r>
              <a:rPr lang="en-US" sz="1600" dirty="0" err="1"/>
              <a:t>ložte</a:t>
            </a:r>
            <a:r>
              <a:rPr lang="en-US" sz="1600" dirty="0"/>
              <a:t> </a:t>
            </a:r>
            <a:r>
              <a:rPr lang="cs-CZ" sz="1600" dirty="0" smtClean="0"/>
              <a:t>kroužky </a:t>
            </a:r>
            <a:r>
              <a:rPr lang="cs-CZ" sz="1600" dirty="0"/>
              <a:t>v jedné vrstvě</a:t>
            </a:r>
            <a:r>
              <a:rPr lang="en-US" sz="1600" dirty="0"/>
              <a:t> </a:t>
            </a:r>
            <a:r>
              <a:rPr lang="cs-CZ" sz="1600" dirty="0"/>
              <a:t>na rošt</a:t>
            </a:r>
            <a:r>
              <a:rPr lang="en-US" sz="1600" dirty="0"/>
              <a:t> </a:t>
            </a:r>
            <a:r>
              <a:rPr lang="en-US" sz="1600" dirty="0" err="1"/>
              <a:t>horkovzdušné</a:t>
            </a:r>
            <a:r>
              <a:rPr lang="en-US" sz="1600" dirty="0"/>
              <a:t> </a:t>
            </a:r>
            <a:r>
              <a:rPr lang="en-US" sz="1600" dirty="0" err="1"/>
              <a:t>fritézy</a:t>
            </a:r>
            <a:r>
              <a:rPr lang="en-US" sz="1600" dirty="0"/>
              <a:t> a </a:t>
            </a:r>
            <a:r>
              <a:rPr lang="cs-CZ" sz="1600" dirty="0"/>
              <a:t>peč</a:t>
            </a:r>
            <a:r>
              <a:rPr lang="en-US" sz="1600" dirty="0" err="1"/>
              <a:t>te</a:t>
            </a:r>
            <a:r>
              <a:rPr lang="cs-CZ" sz="1600" dirty="0"/>
              <a:t> po várkách</a:t>
            </a:r>
            <a:r>
              <a:rPr lang="en-US" sz="1600" dirty="0"/>
              <a:t> </a:t>
            </a:r>
            <a:r>
              <a:rPr lang="en-US" sz="1600" dirty="0" err="1"/>
              <a:t>při</a:t>
            </a:r>
            <a:r>
              <a:rPr lang="en-US" sz="1600" dirty="0"/>
              <a:t> 200 °C</a:t>
            </a:r>
            <a:r>
              <a:rPr lang="cs-CZ" sz="1600" dirty="0"/>
              <a:t> asi </a:t>
            </a:r>
            <a:r>
              <a:rPr lang="cs-CZ" sz="1600" dirty="0" smtClean="0"/>
              <a:t>8-10 </a:t>
            </a:r>
            <a:r>
              <a:rPr lang="cs-CZ" sz="1600" dirty="0"/>
              <a:t>minut </a:t>
            </a:r>
            <a:r>
              <a:rPr lang="cs-CZ" sz="1600" dirty="0" smtClean="0"/>
              <a:t>dozlatova.</a:t>
            </a:r>
            <a:endParaRPr lang="en-US" sz="1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355749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cap="all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porce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20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r>
                        <a:rPr lang="en-US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4" name="Εικόνα 3" descr="Εικόνα που περιέχει ντόνατ, λουκουμάς, φαγητό, ψωμί&#10;&#10;Περιγραφή που δημιουργήθηκε αυτόματα">
            <a:extLst>
              <a:ext uri="{FF2B5EF4-FFF2-40B4-BE49-F238E27FC236}">
                <a16:creationId xmlns:a16="http://schemas.microsoft.com/office/drawing/2014/main" id="{F2D07732-F424-C552-DF2D-CEA900D3F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60" y="1048962"/>
            <a:ext cx="3623187" cy="531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647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678427" y="624065"/>
            <a:ext cx="41983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i="1" dirty="0" smtClean="0">
                <a:solidFill>
                  <a:srgbClr val="000000"/>
                </a:solidFill>
                <a:effectLst/>
              </a:rPr>
              <a:t>Avokádový toast se sázeným vejcem</a:t>
            </a:r>
            <a:endParaRPr lang="en-US" sz="28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4977262" y="1927752"/>
            <a:ext cx="3061838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2 </a:t>
            </a:r>
            <a:r>
              <a:rPr lang="en-US" dirty="0" err="1"/>
              <a:t>tenké</a:t>
            </a:r>
            <a:r>
              <a:rPr lang="en-US" dirty="0"/>
              <a:t> </a:t>
            </a:r>
            <a:r>
              <a:rPr lang="en-US" dirty="0" err="1"/>
              <a:t>plátky</a:t>
            </a:r>
            <a:r>
              <a:rPr lang="en-US" dirty="0"/>
              <a:t> </a:t>
            </a:r>
            <a:r>
              <a:rPr lang="en-US" dirty="0" err="1"/>
              <a:t>celozrnného</a:t>
            </a:r>
            <a:r>
              <a:rPr lang="en-US" dirty="0"/>
              <a:t> </a:t>
            </a:r>
            <a:r>
              <a:rPr lang="en-US" dirty="0" err="1" smtClean="0"/>
              <a:t>chleba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 </a:t>
            </a:r>
            <a:r>
              <a:rPr lang="en-US" dirty="0" err="1"/>
              <a:t>velké</a:t>
            </a:r>
            <a:r>
              <a:rPr lang="en-US" dirty="0"/>
              <a:t> </a:t>
            </a:r>
            <a:r>
              <a:rPr lang="en-US" dirty="0" smtClean="0"/>
              <a:t>avocado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 </a:t>
            </a:r>
            <a:r>
              <a:rPr lang="en-US" dirty="0" err="1" smtClean="0"/>
              <a:t>lžíce</a:t>
            </a:r>
            <a:r>
              <a:rPr lang="en-US" dirty="0" smtClean="0"/>
              <a:t> </a:t>
            </a:r>
            <a:r>
              <a:rPr lang="en-US" dirty="0" err="1" smtClean="0"/>
              <a:t>citronov</a:t>
            </a:r>
            <a:r>
              <a:rPr lang="cs-CZ" dirty="0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šťáv</a:t>
            </a:r>
            <a:r>
              <a:rPr lang="cs-CZ" dirty="0" smtClean="0"/>
              <a:t>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2 </a:t>
            </a:r>
            <a:r>
              <a:rPr lang="en-US" dirty="0" err="1"/>
              <a:t>lžičky</a:t>
            </a:r>
            <a:r>
              <a:rPr lang="en-US" dirty="0"/>
              <a:t> </a:t>
            </a:r>
            <a:r>
              <a:rPr lang="en-US" dirty="0" err="1" smtClean="0"/>
              <a:t>nasekan</a:t>
            </a:r>
            <a:r>
              <a:rPr lang="cs-CZ" dirty="0" err="1" smtClean="0"/>
              <a:t>ých</a:t>
            </a:r>
            <a:r>
              <a:rPr lang="en-US" dirty="0" smtClean="0"/>
              <a:t> </a:t>
            </a:r>
            <a:r>
              <a:rPr lang="en-US" dirty="0" err="1" smtClean="0"/>
              <a:t>lístk</a:t>
            </a:r>
            <a:r>
              <a:rPr lang="cs-CZ" dirty="0" smtClean="0"/>
              <a:t>ů</a:t>
            </a:r>
            <a:r>
              <a:rPr lang="en-US" dirty="0" smtClean="0"/>
              <a:t> </a:t>
            </a:r>
            <a:r>
              <a:rPr lang="en-US" dirty="0" err="1"/>
              <a:t>bazalky</a:t>
            </a:r>
            <a:r>
              <a:rPr lang="en-US" dirty="0"/>
              <a:t> plus </a:t>
            </a:r>
            <a:r>
              <a:rPr lang="en-US" dirty="0" err="1"/>
              <a:t>natrhané</a:t>
            </a:r>
            <a:r>
              <a:rPr lang="en-US" dirty="0"/>
              <a:t> </a:t>
            </a:r>
            <a:r>
              <a:rPr lang="en-US" dirty="0" err="1"/>
              <a:t>lístky</a:t>
            </a:r>
            <a:r>
              <a:rPr lang="en-US" dirty="0"/>
              <a:t> k </a:t>
            </a:r>
            <a:r>
              <a:rPr lang="en-US" dirty="0" err="1" smtClean="0"/>
              <a:t>podávání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 smtClean="0"/>
              <a:t>Sů</a:t>
            </a:r>
            <a:r>
              <a:rPr lang="en-US" dirty="0" smtClean="0"/>
              <a:t>l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Olivový</a:t>
            </a:r>
            <a:r>
              <a:rPr lang="en-US" dirty="0" smtClean="0"/>
              <a:t> </a:t>
            </a:r>
            <a:r>
              <a:rPr lang="en-US" dirty="0" err="1"/>
              <a:t>olej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 smtClean="0"/>
              <a:t>spreji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4 </a:t>
            </a:r>
            <a:r>
              <a:rPr lang="en-US" dirty="0" err="1"/>
              <a:t>lžičky</a:t>
            </a:r>
            <a:r>
              <a:rPr lang="en-US" dirty="0"/>
              <a:t> </a:t>
            </a:r>
            <a:r>
              <a:rPr lang="en-US" dirty="0" err="1" smtClean="0"/>
              <a:t>vlažn</a:t>
            </a:r>
            <a:r>
              <a:rPr lang="cs-CZ" dirty="0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vod</a:t>
            </a:r>
            <a:r>
              <a:rPr lang="cs-CZ" dirty="0" smtClean="0"/>
              <a:t>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2 </a:t>
            </a:r>
            <a:r>
              <a:rPr lang="en-US" dirty="0" err="1"/>
              <a:t>velká</a:t>
            </a:r>
            <a:r>
              <a:rPr lang="en-US" dirty="0"/>
              <a:t> </a:t>
            </a:r>
            <a:r>
              <a:rPr lang="en-US" dirty="0" err="1" smtClean="0"/>
              <a:t>vejce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1/2 </a:t>
            </a:r>
            <a:r>
              <a:rPr lang="en-US" dirty="0" err="1" smtClean="0"/>
              <a:t>hrnku</a:t>
            </a:r>
            <a:r>
              <a:rPr lang="en-US" dirty="0" smtClean="0"/>
              <a:t> </a:t>
            </a:r>
            <a:r>
              <a:rPr lang="en-US" dirty="0"/>
              <a:t>cherry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hroznových</a:t>
            </a:r>
            <a:r>
              <a:rPr lang="en-US" dirty="0"/>
              <a:t> </a:t>
            </a:r>
            <a:r>
              <a:rPr lang="en-US" dirty="0" err="1"/>
              <a:t>rajčat</a:t>
            </a:r>
            <a:r>
              <a:rPr lang="en-US" dirty="0"/>
              <a:t>, </a:t>
            </a:r>
            <a:r>
              <a:rPr lang="cs-CZ" dirty="0" smtClean="0"/>
              <a:t>rozkrojených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Drcené</a:t>
            </a:r>
            <a:r>
              <a:rPr lang="en-US" dirty="0" smtClean="0"/>
              <a:t> </a:t>
            </a:r>
            <a:r>
              <a:rPr lang="en-US" dirty="0" err="1"/>
              <a:t>vločky</a:t>
            </a:r>
            <a:r>
              <a:rPr lang="en-US" dirty="0"/>
              <a:t> </a:t>
            </a:r>
            <a:r>
              <a:rPr lang="en-US" dirty="0" err="1"/>
              <a:t>červené</a:t>
            </a:r>
            <a:r>
              <a:rPr lang="en-US" dirty="0"/>
              <a:t> </a:t>
            </a:r>
            <a:r>
              <a:rPr lang="en-US" dirty="0" err="1"/>
              <a:t>papriky</a:t>
            </a:r>
            <a:r>
              <a:rPr lang="en-US" dirty="0"/>
              <a:t> (</a:t>
            </a:r>
            <a:r>
              <a:rPr lang="en-US" dirty="0" err="1"/>
              <a:t>volitelné</a:t>
            </a:r>
            <a:r>
              <a:rPr lang="en-US" dirty="0"/>
              <a:t>)</a:t>
            </a:r>
            <a:endParaRPr lang="en-US" b="0" i="0" dirty="0"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7875639" y="1927752"/>
            <a:ext cx="4178709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en-US" sz="1400" dirty="0"/>
              <a:t> </a:t>
            </a:r>
            <a:r>
              <a:rPr lang="cs-CZ" sz="1400" dirty="0" smtClean="0"/>
              <a:t>Rozložte</a:t>
            </a:r>
            <a:r>
              <a:rPr lang="en-US" sz="1400" dirty="0" smtClean="0"/>
              <a:t> </a:t>
            </a:r>
            <a:r>
              <a:rPr lang="cs-CZ" sz="1400" dirty="0" smtClean="0"/>
              <a:t>plátky </a:t>
            </a:r>
            <a:r>
              <a:rPr lang="en-US" sz="1400" dirty="0" err="1" smtClean="0"/>
              <a:t>chl</a:t>
            </a:r>
            <a:r>
              <a:rPr lang="cs-CZ" sz="1400" dirty="0" err="1" smtClean="0"/>
              <a:t>eba</a:t>
            </a:r>
            <a:r>
              <a:rPr lang="en-US" sz="1400" dirty="0" smtClean="0"/>
              <a:t> </a:t>
            </a:r>
            <a:r>
              <a:rPr lang="cs-CZ" sz="1400" dirty="0"/>
              <a:t>v</a:t>
            </a:r>
            <a:r>
              <a:rPr lang="en-US" sz="1400" dirty="0" smtClean="0"/>
              <a:t> </a:t>
            </a:r>
            <a:r>
              <a:rPr lang="en-US" sz="1400" dirty="0" err="1"/>
              <a:t>jedné</a:t>
            </a:r>
            <a:r>
              <a:rPr lang="en-US" sz="1400" dirty="0"/>
              <a:t> </a:t>
            </a:r>
            <a:r>
              <a:rPr lang="en-US" sz="1400" dirty="0" err="1" smtClean="0"/>
              <a:t>vrstv</a:t>
            </a:r>
            <a:r>
              <a:rPr lang="cs-CZ" sz="1400" dirty="0" smtClean="0"/>
              <a:t>ě na rošt fritézy a opečte</a:t>
            </a:r>
            <a:r>
              <a:rPr lang="en-US" sz="1400" dirty="0" smtClean="0"/>
              <a:t> </a:t>
            </a:r>
            <a:r>
              <a:rPr lang="en-US" sz="1400" dirty="0" err="1"/>
              <a:t>při</a:t>
            </a:r>
            <a:r>
              <a:rPr lang="en-US" sz="1400" dirty="0"/>
              <a:t> 170 °</a:t>
            </a:r>
            <a:r>
              <a:rPr lang="en-US" sz="1400" dirty="0" smtClean="0"/>
              <a:t>C</a:t>
            </a:r>
            <a:r>
              <a:rPr lang="cs-CZ" sz="1400" dirty="0" smtClean="0"/>
              <a:t> asi 3-4 minuty</a:t>
            </a:r>
            <a:r>
              <a:rPr lang="en-US" sz="1400" dirty="0" smtClean="0"/>
              <a:t> </a:t>
            </a:r>
            <a:r>
              <a:rPr lang="en-US" sz="1400" dirty="0"/>
              <a:t>do </a:t>
            </a:r>
            <a:r>
              <a:rPr lang="en-US" sz="1400" dirty="0" err="1"/>
              <a:t>světle</a:t>
            </a:r>
            <a:r>
              <a:rPr lang="en-US" sz="1400" dirty="0"/>
              <a:t> </a:t>
            </a:r>
            <a:r>
              <a:rPr lang="en-US" sz="1400" dirty="0" err="1"/>
              <a:t>zlaté</a:t>
            </a:r>
            <a:r>
              <a:rPr lang="en-US" sz="1400" dirty="0"/>
              <a:t> </a:t>
            </a:r>
            <a:r>
              <a:rPr lang="en-US" sz="1400" dirty="0" err="1" smtClean="0"/>
              <a:t>barvy</a:t>
            </a:r>
            <a:r>
              <a:rPr lang="cs-CZ" sz="1400" dirty="0" smtClean="0"/>
              <a:t>. V polovině doby otočte.</a:t>
            </a:r>
            <a:r>
              <a:rPr lang="cs-CZ" sz="1400" dirty="0"/>
              <a:t> </a:t>
            </a:r>
            <a:r>
              <a:rPr lang="cs-CZ" sz="1400" dirty="0" smtClean="0"/>
              <a:t>Poté dejte</a:t>
            </a:r>
            <a:r>
              <a:rPr lang="en-US" sz="1400" dirty="0" smtClean="0"/>
              <a:t> </a:t>
            </a:r>
            <a:r>
              <a:rPr lang="en-US" sz="1400" dirty="0"/>
              <a:t>toasty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 smtClean="0"/>
              <a:t>talíře</a:t>
            </a:r>
            <a:r>
              <a:rPr lang="en-US" sz="1400" dirty="0" smtClean="0"/>
              <a:t>.</a:t>
            </a:r>
            <a:endParaRPr lang="cs-CZ" sz="1400" dirty="0" smtClean="0"/>
          </a:p>
          <a:p>
            <a:pPr>
              <a:buFont typeface="+mj-lt"/>
              <a:buAutoNum type="arabicPeriod"/>
            </a:pPr>
            <a:r>
              <a:rPr lang="cs-CZ" sz="1400" dirty="0"/>
              <a:t> </a:t>
            </a:r>
            <a:r>
              <a:rPr lang="en-US" sz="1400" dirty="0" err="1" smtClean="0"/>
              <a:t>Pomocí</a:t>
            </a:r>
            <a:r>
              <a:rPr lang="en-US" sz="1400" dirty="0" smtClean="0"/>
              <a:t> </a:t>
            </a:r>
            <a:r>
              <a:rPr lang="en-US" sz="1400" dirty="0" err="1"/>
              <a:t>lžíce</a:t>
            </a:r>
            <a:r>
              <a:rPr lang="en-US" sz="1400" dirty="0"/>
              <a:t> </a:t>
            </a:r>
            <a:r>
              <a:rPr lang="cs-CZ" sz="1400" dirty="0" smtClean="0"/>
              <a:t>vydlabejte</a:t>
            </a:r>
            <a:r>
              <a:rPr lang="en-US" sz="1400" dirty="0" smtClean="0"/>
              <a:t> </a:t>
            </a:r>
            <a:r>
              <a:rPr lang="en-US" sz="1400" dirty="0" err="1"/>
              <a:t>dužinu</a:t>
            </a:r>
            <a:r>
              <a:rPr lang="en-US" sz="1400" dirty="0"/>
              <a:t> </a:t>
            </a:r>
            <a:r>
              <a:rPr lang="en-US" sz="1400" dirty="0" err="1"/>
              <a:t>avokáda</a:t>
            </a:r>
            <a:r>
              <a:rPr lang="en-US" sz="1400" dirty="0"/>
              <a:t> </a:t>
            </a:r>
            <a:r>
              <a:rPr lang="en-US" sz="1400" dirty="0" smtClean="0"/>
              <a:t>do </a:t>
            </a:r>
            <a:r>
              <a:rPr lang="en-US" sz="1400" dirty="0" err="1"/>
              <a:t>misky</a:t>
            </a:r>
            <a:r>
              <a:rPr lang="en-US" sz="1400" dirty="0"/>
              <a:t>. </a:t>
            </a:r>
            <a:r>
              <a:rPr lang="en-US" sz="1400" dirty="0" err="1"/>
              <a:t>Přidejte</a:t>
            </a:r>
            <a:r>
              <a:rPr lang="en-US" sz="1400" dirty="0"/>
              <a:t> </a:t>
            </a:r>
            <a:r>
              <a:rPr lang="en-US" sz="1400" dirty="0" err="1"/>
              <a:t>citronovou</a:t>
            </a:r>
            <a:r>
              <a:rPr lang="en-US" sz="1400" dirty="0"/>
              <a:t> </a:t>
            </a:r>
            <a:r>
              <a:rPr lang="en-US" sz="1400" dirty="0" err="1"/>
              <a:t>šťávu</a:t>
            </a:r>
            <a:r>
              <a:rPr lang="en-US" sz="1400" dirty="0"/>
              <a:t>, </a:t>
            </a:r>
            <a:r>
              <a:rPr lang="en-US" sz="1400" dirty="0" err="1"/>
              <a:t>nasekanou</a:t>
            </a:r>
            <a:r>
              <a:rPr lang="en-US" sz="1400" dirty="0"/>
              <a:t> </a:t>
            </a:r>
            <a:r>
              <a:rPr lang="en-US" sz="1400" dirty="0" err="1"/>
              <a:t>bazalku</a:t>
            </a:r>
            <a:r>
              <a:rPr lang="en-US" sz="1400" dirty="0"/>
              <a:t> a </a:t>
            </a:r>
            <a:r>
              <a:rPr lang="en-US" sz="1400" dirty="0" err="1"/>
              <a:t>špetku</a:t>
            </a:r>
            <a:r>
              <a:rPr lang="en-US" sz="1400" dirty="0"/>
              <a:t> soli. </a:t>
            </a:r>
            <a:r>
              <a:rPr lang="en-US" sz="1400" dirty="0" err="1"/>
              <a:t>Rozmačkejte</a:t>
            </a:r>
            <a:r>
              <a:rPr lang="en-US" sz="1400" dirty="0"/>
              <a:t> </a:t>
            </a:r>
            <a:r>
              <a:rPr lang="cs-CZ" sz="1400" dirty="0" smtClean="0"/>
              <a:t>nahrubo </a:t>
            </a:r>
            <a:r>
              <a:rPr lang="en-US" sz="1400" dirty="0" err="1" smtClean="0"/>
              <a:t>vidličkou</a:t>
            </a:r>
            <a:r>
              <a:rPr lang="cs-CZ" sz="1400" dirty="0" smtClean="0"/>
              <a:t> a</a:t>
            </a:r>
            <a:r>
              <a:rPr lang="en-US" sz="1400" dirty="0" smtClean="0"/>
              <a:t> </a:t>
            </a:r>
            <a:r>
              <a:rPr lang="en-US" sz="1400" dirty="0" err="1"/>
              <a:t>případně</a:t>
            </a:r>
            <a:r>
              <a:rPr lang="en-US" sz="1400" dirty="0"/>
              <a:t> </a:t>
            </a:r>
            <a:r>
              <a:rPr lang="en-US" sz="1400" dirty="0" err="1"/>
              <a:t>dochuťte</a:t>
            </a:r>
            <a:r>
              <a:rPr lang="en-US" sz="1400" dirty="0"/>
              <a:t> </a:t>
            </a:r>
            <a:r>
              <a:rPr lang="en-US" sz="1400" dirty="0" err="1" smtClean="0"/>
              <a:t>solí</a:t>
            </a:r>
            <a:r>
              <a:rPr lang="en-US" sz="1400" dirty="0" smtClean="0"/>
              <a:t>.</a:t>
            </a:r>
            <a:endParaRPr lang="cs-CZ" sz="1400" dirty="0" smtClean="0"/>
          </a:p>
          <a:p>
            <a:pPr>
              <a:buFont typeface="+mj-lt"/>
              <a:buAutoNum type="arabicPeriod"/>
            </a:pPr>
            <a:r>
              <a:rPr lang="cs-CZ" sz="1400" dirty="0"/>
              <a:t> </a:t>
            </a:r>
            <a:r>
              <a:rPr lang="cs-CZ" sz="1400" dirty="0" smtClean="0"/>
              <a:t>Vymažte</a:t>
            </a:r>
            <a:r>
              <a:rPr lang="en-US" sz="1400" dirty="0" smtClean="0"/>
              <a:t> </a:t>
            </a:r>
            <a:r>
              <a:rPr lang="en-US" sz="1400" dirty="0"/>
              <a:t>2 </a:t>
            </a:r>
            <a:r>
              <a:rPr lang="cs-CZ" sz="1400" dirty="0" smtClean="0"/>
              <a:t>malé zapékací misky</a:t>
            </a:r>
            <a:r>
              <a:rPr lang="en-US" sz="1400" dirty="0" smtClean="0"/>
              <a:t> </a:t>
            </a:r>
            <a:r>
              <a:rPr lang="en-US" sz="1400" dirty="0" err="1"/>
              <a:t>sprejem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vaření</a:t>
            </a:r>
            <a:r>
              <a:rPr lang="en-US" sz="1400" dirty="0"/>
              <a:t>. </a:t>
            </a:r>
            <a:r>
              <a:rPr lang="en-US" sz="1400" dirty="0" err="1"/>
              <a:t>Naplňte</a:t>
            </a:r>
            <a:r>
              <a:rPr lang="en-US" sz="1400" dirty="0"/>
              <a:t> </a:t>
            </a:r>
            <a:r>
              <a:rPr lang="en-US" sz="1400" dirty="0" err="1" smtClean="0"/>
              <a:t>každ</a:t>
            </a:r>
            <a:r>
              <a:rPr lang="cs-CZ" sz="1400" dirty="0" smtClean="0"/>
              <a:t>ou</a:t>
            </a:r>
            <a:r>
              <a:rPr lang="en-US" sz="1400" dirty="0" smtClean="0"/>
              <a:t> </a:t>
            </a:r>
            <a:r>
              <a:rPr lang="en-US" sz="1400" dirty="0"/>
              <a:t>2 </a:t>
            </a:r>
            <a:r>
              <a:rPr lang="en-US" sz="1400" dirty="0" err="1"/>
              <a:t>lžičkami</a:t>
            </a:r>
            <a:r>
              <a:rPr lang="en-US" sz="1400" dirty="0"/>
              <a:t> </a:t>
            </a:r>
            <a:r>
              <a:rPr lang="en-US" sz="1400" dirty="0" err="1" smtClean="0"/>
              <a:t>vody</a:t>
            </a:r>
            <a:r>
              <a:rPr lang="cs-CZ" sz="1400" dirty="0" smtClean="0"/>
              <a:t> a</a:t>
            </a:r>
            <a:r>
              <a:rPr lang="en-US" sz="1400" dirty="0" smtClean="0"/>
              <a:t> </a:t>
            </a:r>
            <a:r>
              <a:rPr lang="cs-CZ" sz="1400" dirty="0" smtClean="0"/>
              <a:t>d</a:t>
            </a:r>
            <a:r>
              <a:rPr lang="en-US" sz="1400" dirty="0" smtClean="0"/>
              <a:t>o </a:t>
            </a:r>
            <a:r>
              <a:rPr lang="en-US" sz="1400" dirty="0" err="1" smtClean="0"/>
              <a:t>každé</a:t>
            </a:r>
            <a:r>
              <a:rPr lang="en-US" sz="1400" dirty="0" smtClean="0"/>
              <a:t> </a:t>
            </a:r>
            <a:r>
              <a:rPr lang="en-US" sz="1400" dirty="0" err="1"/>
              <a:t>rozklepněte</a:t>
            </a:r>
            <a:r>
              <a:rPr lang="en-US" sz="1400" dirty="0"/>
              <a:t> 1 </a:t>
            </a:r>
            <a:r>
              <a:rPr lang="en-US" sz="1400" dirty="0" err="1" smtClean="0"/>
              <a:t>vejce</a:t>
            </a:r>
            <a:r>
              <a:rPr lang="en-US" sz="1400" dirty="0" smtClean="0"/>
              <a:t>.</a:t>
            </a:r>
            <a:endParaRPr lang="cs-CZ" sz="1400" dirty="0" smtClean="0"/>
          </a:p>
          <a:p>
            <a:pPr>
              <a:buFont typeface="+mj-lt"/>
              <a:buAutoNum type="arabicPeriod"/>
            </a:pPr>
            <a:r>
              <a:rPr lang="cs-CZ" sz="1400" dirty="0"/>
              <a:t> </a:t>
            </a:r>
            <a:r>
              <a:rPr lang="en-US" sz="1400" dirty="0" err="1" smtClean="0"/>
              <a:t>Vložte</a:t>
            </a:r>
            <a:r>
              <a:rPr lang="en-US" sz="1400" dirty="0" smtClean="0"/>
              <a:t> </a:t>
            </a:r>
            <a:r>
              <a:rPr lang="cs-CZ" sz="1400" dirty="0" smtClean="0"/>
              <a:t>zapékací misky do</a:t>
            </a:r>
            <a:r>
              <a:rPr lang="en-US" sz="1400" dirty="0" smtClean="0"/>
              <a:t> </a:t>
            </a:r>
            <a:r>
              <a:rPr lang="en-US" sz="1400" dirty="0" err="1" smtClean="0"/>
              <a:t>horkovzdušné</a:t>
            </a:r>
            <a:r>
              <a:rPr lang="en-US" sz="1400" dirty="0" smtClean="0"/>
              <a:t> </a:t>
            </a:r>
            <a:r>
              <a:rPr lang="en-US" sz="1400" dirty="0" err="1" smtClean="0"/>
              <a:t>fritézy</a:t>
            </a:r>
            <a:r>
              <a:rPr lang="cs-CZ" sz="1400" dirty="0"/>
              <a:t> </a:t>
            </a:r>
            <a:r>
              <a:rPr lang="cs-CZ" sz="1400" dirty="0" smtClean="0"/>
              <a:t>a</a:t>
            </a:r>
            <a:r>
              <a:rPr lang="en-US" sz="1400" dirty="0" smtClean="0"/>
              <a:t> </a:t>
            </a:r>
            <a:r>
              <a:rPr lang="cs-CZ" sz="1400" dirty="0" smtClean="0"/>
              <a:t>peč</a:t>
            </a:r>
            <a:r>
              <a:rPr lang="en-US" sz="1400" dirty="0" err="1" smtClean="0"/>
              <a:t>te</a:t>
            </a:r>
            <a:r>
              <a:rPr lang="en-US" sz="1400" dirty="0" smtClean="0"/>
              <a:t> </a:t>
            </a:r>
            <a:r>
              <a:rPr lang="en-US" sz="1400" dirty="0" err="1"/>
              <a:t>při</a:t>
            </a:r>
            <a:r>
              <a:rPr lang="en-US" sz="1400" dirty="0"/>
              <a:t> 170 °</a:t>
            </a:r>
            <a:r>
              <a:rPr lang="en-US" sz="1400" dirty="0" smtClean="0"/>
              <a:t>C</a:t>
            </a:r>
            <a:r>
              <a:rPr lang="cs-CZ" sz="1400" dirty="0" smtClean="0"/>
              <a:t> 6-8 minut</a:t>
            </a:r>
            <a:r>
              <a:rPr lang="en-US" sz="1400" dirty="0" smtClean="0"/>
              <a:t>, </a:t>
            </a:r>
            <a:r>
              <a:rPr lang="en-US" sz="1400" dirty="0" err="1"/>
              <a:t>dokud</a:t>
            </a:r>
            <a:r>
              <a:rPr lang="en-US" sz="1400" dirty="0"/>
              <a:t> </a:t>
            </a:r>
            <a:r>
              <a:rPr lang="en-US" sz="1400" dirty="0" err="1"/>
              <a:t>bílky</a:t>
            </a:r>
            <a:r>
              <a:rPr lang="en-US" sz="1400" dirty="0"/>
              <a:t> </a:t>
            </a:r>
            <a:r>
              <a:rPr lang="en-US" sz="1400" dirty="0" err="1" smtClean="0"/>
              <a:t>neztuhnou</a:t>
            </a:r>
            <a:r>
              <a:rPr lang="cs-CZ" sz="1400" dirty="0" smtClean="0"/>
              <a:t>, ale </a:t>
            </a:r>
            <a:r>
              <a:rPr lang="en-US" sz="1400" dirty="0" err="1" smtClean="0"/>
              <a:t>žloutky</a:t>
            </a:r>
            <a:r>
              <a:rPr lang="en-US" sz="1400" dirty="0" smtClean="0"/>
              <a:t> </a:t>
            </a:r>
            <a:r>
              <a:rPr lang="cs-CZ" sz="1400" dirty="0" smtClean="0"/>
              <a:t>jsou </a:t>
            </a:r>
            <a:r>
              <a:rPr lang="en-US" sz="1400" dirty="0" err="1" smtClean="0"/>
              <a:t>ještě</a:t>
            </a:r>
            <a:r>
              <a:rPr lang="en-US" sz="1400" dirty="0" smtClean="0"/>
              <a:t> </a:t>
            </a:r>
            <a:r>
              <a:rPr lang="en-US" sz="1400" dirty="0" err="1" smtClean="0"/>
              <a:t>tekuté</a:t>
            </a:r>
            <a:r>
              <a:rPr lang="en-US" sz="1400" dirty="0" smtClean="0"/>
              <a:t>.</a:t>
            </a:r>
            <a:endParaRPr lang="cs-CZ" sz="1400" dirty="0" smtClean="0"/>
          </a:p>
          <a:p>
            <a:pPr>
              <a:buFont typeface="+mj-lt"/>
              <a:buAutoNum type="arabicPeriod"/>
            </a:pPr>
            <a:r>
              <a:rPr lang="cs-CZ" sz="1400" dirty="0"/>
              <a:t> </a:t>
            </a:r>
            <a:r>
              <a:rPr lang="cs-CZ" sz="1400" dirty="0" smtClean="0"/>
              <a:t>Natřete</a:t>
            </a:r>
            <a:r>
              <a:rPr lang="en-US" sz="1400" dirty="0" smtClean="0"/>
              <a:t> </a:t>
            </a:r>
            <a:r>
              <a:rPr lang="en-US" sz="1400" dirty="0" err="1"/>
              <a:t>avokádovou</a:t>
            </a:r>
            <a:r>
              <a:rPr lang="en-US" sz="1400" dirty="0"/>
              <a:t> </a:t>
            </a:r>
            <a:r>
              <a:rPr lang="en-US" sz="1400" dirty="0" err="1"/>
              <a:t>směs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toasty. </a:t>
            </a:r>
            <a:r>
              <a:rPr lang="en-US" sz="1400" dirty="0" err="1" smtClean="0"/>
              <a:t>Opatrně</a:t>
            </a:r>
            <a:r>
              <a:rPr lang="en-US" sz="1400" dirty="0" smtClean="0"/>
              <a:t> </a:t>
            </a:r>
            <a:r>
              <a:rPr lang="en-US" sz="1400" dirty="0" err="1"/>
              <a:t>vyjměte</a:t>
            </a:r>
            <a:r>
              <a:rPr lang="en-US" sz="1400" dirty="0"/>
              <a:t> </a:t>
            </a:r>
            <a:r>
              <a:rPr lang="cs-CZ" sz="1400" dirty="0" smtClean="0"/>
              <a:t>zapékací misky</a:t>
            </a:r>
            <a:r>
              <a:rPr lang="en-US" sz="1400" dirty="0" smtClean="0"/>
              <a:t> z </a:t>
            </a:r>
            <a:r>
              <a:rPr lang="en-US" sz="1400" dirty="0" err="1" smtClean="0"/>
              <a:t>horkovzdušné</a:t>
            </a:r>
            <a:r>
              <a:rPr lang="en-US" sz="1400" dirty="0" smtClean="0"/>
              <a:t> </a:t>
            </a:r>
            <a:r>
              <a:rPr lang="en-US" sz="1400" dirty="0" err="1" smtClean="0"/>
              <a:t>fritézy</a:t>
            </a:r>
            <a:r>
              <a:rPr lang="en-US" sz="1400" dirty="0" smtClean="0"/>
              <a:t>. </a:t>
            </a:r>
            <a:r>
              <a:rPr lang="en-US" sz="1400" dirty="0" err="1"/>
              <a:t>Přejeďte</a:t>
            </a:r>
            <a:r>
              <a:rPr lang="en-US" sz="1400" dirty="0"/>
              <a:t> </a:t>
            </a:r>
            <a:r>
              <a:rPr lang="en-US" sz="1400" dirty="0" err="1"/>
              <a:t>špachtlí</a:t>
            </a:r>
            <a:r>
              <a:rPr lang="en-US" sz="1400" dirty="0"/>
              <a:t> </a:t>
            </a:r>
            <a:r>
              <a:rPr lang="en-US" sz="1400" dirty="0" err="1"/>
              <a:t>kolem</a:t>
            </a:r>
            <a:r>
              <a:rPr lang="en-US" sz="1400" dirty="0"/>
              <a:t> </a:t>
            </a:r>
            <a:r>
              <a:rPr lang="en-US" sz="1400" dirty="0" err="1"/>
              <a:t>okrajů</a:t>
            </a:r>
            <a:r>
              <a:rPr lang="en-US" sz="1400" dirty="0"/>
              <a:t> </a:t>
            </a:r>
            <a:r>
              <a:rPr lang="en-US" sz="1400" dirty="0" err="1" smtClean="0"/>
              <a:t>vajec</a:t>
            </a:r>
            <a:r>
              <a:rPr lang="cs-CZ" sz="1400" dirty="0" smtClean="0"/>
              <a:t> a </a:t>
            </a:r>
            <a:r>
              <a:rPr lang="en-US" sz="1400" dirty="0" err="1" smtClean="0"/>
              <a:t>poté</a:t>
            </a:r>
            <a:r>
              <a:rPr lang="en-US" sz="1400" dirty="0" smtClean="0"/>
              <a:t> </a:t>
            </a:r>
            <a:r>
              <a:rPr lang="cs-CZ" sz="1400" dirty="0" smtClean="0"/>
              <a:t>j</a:t>
            </a:r>
            <a:r>
              <a:rPr lang="en-US" sz="1400" dirty="0" smtClean="0"/>
              <a:t>e </a:t>
            </a:r>
            <a:r>
              <a:rPr lang="cs-CZ" sz="1400" dirty="0" smtClean="0"/>
              <a:t>vyklopte </a:t>
            </a:r>
            <a:r>
              <a:rPr lang="en-US" sz="1400" dirty="0" err="1" smtClean="0"/>
              <a:t>na</a:t>
            </a:r>
            <a:r>
              <a:rPr lang="en-US" sz="1400" dirty="0" smtClean="0"/>
              <a:t> </a:t>
            </a:r>
            <a:r>
              <a:rPr lang="en-US" sz="1400" dirty="0" err="1"/>
              <a:t>avokádovou</a:t>
            </a:r>
            <a:r>
              <a:rPr lang="en-US" sz="1400" dirty="0"/>
              <a:t> </a:t>
            </a:r>
            <a:r>
              <a:rPr lang="en-US" sz="1400" dirty="0" err="1"/>
              <a:t>směs</a:t>
            </a:r>
            <a:r>
              <a:rPr lang="en-US" sz="1400" dirty="0"/>
              <a:t> a </a:t>
            </a:r>
            <a:r>
              <a:rPr lang="en-US" sz="1400" dirty="0" err="1"/>
              <a:t>otočte</a:t>
            </a:r>
            <a:r>
              <a:rPr lang="en-US" sz="1400" dirty="0"/>
              <a:t> </a:t>
            </a:r>
            <a:r>
              <a:rPr lang="en-US" sz="1400" dirty="0" err="1"/>
              <a:t>vejce</a:t>
            </a:r>
            <a:r>
              <a:rPr lang="en-US" sz="1400" dirty="0"/>
              <a:t> </a:t>
            </a:r>
            <a:r>
              <a:rPr lang="en-US" sz="1400" dirty="0" err="1"/>
              <a:t>dnem</a:t>
            </a:r>
            <a:r>
              <a:rPr lang="en-US" sz="1400" dirty="0"/>
              <a:t> </a:t>
            </a:r>
            <a:r>
              <a:rPr lang="en-US" sz="1400" dirty="0" err="1" smtClean="0"/>
              <a:t>vzhůru</a:t>
            </a:r>
            <a:r>
              <a:rPr lang="en-US" sz="1400" dirty="0" smtClean="0"/>
              <a:t>.</a:t>
            </a:r>
            <a:endParaRPr lang="cs-CZ" sz="1400" dirty="0" smtClean="0"/>
          </a:p>
          <a:p>
            <a:pPr>
              <a:buFont typeface="+mj-lt"/>
              <a:buAutoNum type="arabicPeriod"/>
            </a:pPr>
            <a:r>
              <a:rPr lang="cs-CZ" sz="1400" dirty="0"/>
              <a:t> D</a:t>
            </a:r>
            <a:r>
              <a:rPr lang="en-US" sz="1400" dirty="0" err="1" smtClean="0"/>
              <a:t>ochu</a:t>
            </a:r>
            <a:r>
              <a:rPr lang="cs-CZ" sz="1400" dirty="0" err="1" smtClean="0"/>
              <a:t>ťte</a:t>
            </a:r>
            <a:r>
              <a:rPr lang="en-US" sz="1400" dirty="0" smtClean="0"/>
              <a:t> </a:t>
            </a:r>
            <a:r>
              <a:rPr lang="en-US" sz="1400" dirty="0" err="1"/>
              <a:t>špetkou</a:t>
            </a:r>
            <a:r>
              <a:rPr lang="en-US" sz="1400" dirty="0"/>
              <a:t> </a:t>
            </a:r>
            <a:r>
              <a:rPr lang="en-US" sz="1400" dirty="0" smtClean="0"/>
              <a:t>soli</a:t>
            </a:r>
            <a:r>
              <a:rPr lang="cs-CZ" sz="1400" dirty="0" smtClean="0"/>
              <a:t> a podávejte s rajčaty</a:t>
            </a:r>
            <a:r>
              <a:rPr lang="en-US" sz="1400" dirty="0" smtClean="0"/>
              <a:t>. </a:t>
            </a:r>
            <a:r>
              <a:rPr lang="en-US" sz="1400" dirty="0" err="1"/>
              <a:t>Ozdobte</a:t>
            </a:r>
            <a:r>
              <a:rPr lang="en-US" sz="1400" dirty="0"/>
              <a:t> </a:t>
            </a:r>
            <a:r>
              <a:rPr lang="en-US" sz="1400" dirty="0" err="1"/>
              <a:t>natrhanou</a:t>
            </a:r>
            <a:r>
              <a:rPr lang="en-US" sz="1400" dirty="0"/>
              <a:t> </a:t>
            </a:r>
            <a:r>
              <a:rPr lang="en-US" sz="1400" dirty="0" err="1"/>
              <a:t>bazalkou</a:t>
            </a:r>
            <a:r>
              <a:rPr lang="en-US" sz="1400" dirty="0"/>
              <a:t> a </a:t>
            </a:r>
            <a:r>
              <a:rPr lang="en-US" sz="1400" dirty="0" err="1"/>
              <a:t>vločkami</a:t>
            </a:r>
            <a:r>
              <a:rPr lang="en-US" sz="1400" dirty="0"/>
              <a:t> </a:t>
            </a:r>
            <a:r>
              <a:rPr lang="en-US" sz="1400" dirty="0" err="1"/>
              <a:t>červené</a:t>
            </a:r>
            <a:r>
              <a:rPr lang="en-US" sz="1400" dirty="0"/>
              <a:t> </a:t>
            </a:r>
            <a:r>
              <a:rPr lang="en-US" sz="1400" dirty="0" err="1" smtClean="0"/>
              <a:t>papriky</a:t>
            </a:r>
            <a:r>
              <a:rPr lang="en-US" sz="1400" dirty="0" smtClean="0"/>
              <a:t>.</a:t>
            </a:r>
            <a:endParaRPr lang="en-US" sz="1400" b="0" i="0" dirty="0">
              <a:effectLst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147867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porce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cap="all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r>
                        <a:rPr lang="en-US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4" name="Εικόνα 3" descr="Εικόνα που περιέχει πιάτο, φαγητό, λαχανικό, γεύμα&#10;&#10;Περιγραφή που δημιουργήθηκε αυτόματα">
            <a:extLst>
              <a:ext uri="{FF2B5EF4-FFF2-40B4-BE49-F238E27FC236}">
                <a16:creationId xmlns:a16="http://schemas.microsoft.com/office/drawing/2014/main" id="{83261B19-E8AB-7BF0-D51D-9C75FFEAE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27" y="1578172"/>
            <a:ext cx="4198374" cy="367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599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540775" y="574904"/>
            <a:ext cx="43360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i="1" dirty="0" smtClean="0">
                <a:solidFill>
                  <a:srgbClr val="000000"/>
                </a:solidFill>
                <a:effectLst/>
              </a:rPr>
              <a:t>Vejce natvrdo</a:t>
            </a:r>
            <a:endParaRPr lang="en-US" sz="28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5191436" y="1849094"/>
            <a:ext cx="3062924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US" sz="1600" dirty="0"/>
              <a:t>4 </a:t>
            </a:r>
            <a:r>
              <a:rPr lang="en-US" sz="1600" dirty="0" err="1"/>
              <a:t>velká</a:t>
            </a:r>
            <a:r>
              <a:rPr lang="en-US" sz="1600" dirty="0"/>
              <a:t> </a:t>
            </a:r>
            <a:r>
              <a:rPr lang="en-US" sz="1600" dirty="0" err="1" smtClean="0"/>
              <a:t>vejce</a:t>
            </a:r>
            <a:endParaRPr lang="cs-CZ" sz="1600" dirty="0" smtClean="0"/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US" sz="1600" dirty="0" err="1" smtClean="0"/>
              <a:t>Voda</a:t>
            </a:r>
            <a:r>
              <a:rPr lang="en-US" sz="1600" dirty="0" smtClean="0"/>
              <a:t> </a:t>
            </a:r>
            <a:r>
              <a:rPr lang="en-US" sz="1600" dirty="0"/>
              <a:t>a led, pro </a:t>
            </a:r>
            <a:r>
              <a:rPr lang="en-US" sz="1600" dirty="0" err="1"/>
              <a:t>ledovou</a:t>
            </a:r>
            <a:r>
              <a:rPr lang="en-US" sz="1600" dirty="0"/>
              <a:t> </a:t>
            </a:r>
            <a:r>
              <a:rPr lang="cs-CZ" sz="1600" dirty="0" smtClean="0"/>
              <a:t>lázeň</a:t>
            </a:r>
            <a:endParaRPr lang="en-US" sz="1600" b="0" i="0" dirty="0">
              <a:effectLst/>
            </a:endParaRPr>
          </a:p>
          <a:p>
            <a:r>
              <a:rPr lang="en-US" sz="1600" dirty="0"/>
              <a:t/>
            </a:r>
            <a:br>
              <a:rPr lang="en-US" sz="1600" dirty="0"/>
            </a:br>
            <a:endParaRPr lang="en-US" sz="1600" b="0" i="0" dirty="0"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254359" y="1780268"/>
            <a:ext cx="2797099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Předehřejte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horkovzdušnou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fritézu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130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/>
              <a:t>°C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Vložte na rošt vejce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peč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15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minut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aby byla natvrdo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 měkčí žloutky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pečte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12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13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minut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; u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vajec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naměkko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9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minut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Zatímco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vejce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vaří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připravte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ledovou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lázeň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Jakmile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jsou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vejce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hotová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dejte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je do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ledové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lázně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aby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se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zastavilo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vaření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Po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vychladnutí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vejce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oloupejte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podávejte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940818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-6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porcÍ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r>
                        <a:rPr lang="en-US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3" name="Εικόνα 2" descr="Εικόνα που περιέχει φαγητό, πίνακας, πιάτο, αυγό&#10;&#10;Περιγραφή που δημιουργήθηκε αυτόματα">
            <a:extLst>
              <a:ext uri="{FF2B5EF4-FFF2-40B4-BE49-F238E27FC236}">
                <a16:creationId xmlns:a16="http://schemas.microsoft.com/office/drawing/2014/main" id="{4F3F8FB2-9042-6CFD-AF75-4D9ED38D0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75" y="1258529"/>
            <a:ext cx="4336027" cy="309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457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258883" y="525742"/>
            <a:ext cx="4814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i="1" dirty="0" smtClean="0">
                <a:solidFill>
                  <a:srgbClr val="000000"/>
                </a:solidFill>
              </a:rPr>
              <a:t>Opečené</a:t>
            </a:r>
            <a:r>
              <a:rPr lang="en-US" sz="2800" b="1" i="1" dirty="0" smtClean="0">
                <a:solidFill>
                  <a:srgbClr val="000000"/>
                </a:solidFill>
                <a:effectLst/>
              </a:rPr>
              <a:t> </a:t>
            </a:r>
            <a:r>
              <a:rPr lang="en-US" sz="2800" b="1" i="1" dirty="0">
                <a:solidFill>
                  <a:srgbClr val="000000"/>
                </a:solidFill>
                <a:effectLst/>
              </a:rPr>
              <a:t>Ravioli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5203905" y="1800562"/>
            <a:ext cx="2983912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 smtClean="0"/>
              <a:t>SUROVINY</a:t>
            </a:r>
            <a:endParaRPr lang="en-US" b="1" i="0" cap="all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velká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vejce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1/2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hrnku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mléka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hrnek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strouhanky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1/4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hrnku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čerstvě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nastrouhaného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parm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zánu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další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pro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podávání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Sů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Č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erstvě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mletý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černý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pepř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450 g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zmrazen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ých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ravioli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Marinara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ohřátá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(k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podávání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121445" y="1800562"/>
            <a:ext cx="3618271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Velký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plech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vyložte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čičím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papírem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mělké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misce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roz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šlehejte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vejce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mléko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V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další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mělké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misce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smíchejte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strouhanku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parm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zán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Dochuťte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solí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pepřem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Postupně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namáčejte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ravioli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vaječné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směsi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obalujte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strouhance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přitlačte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poté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ponořte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zpět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vaječné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směsi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Položte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připravený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plech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Zmrazte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ztuhnutí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(cca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30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minut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Rozložte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jedné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vrstvě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na rošt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horkovzdušné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fritézy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a peč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/>
              <a:t>po </a:t>
            </a:r>
            <a:r>
              <a:rPr lang="cs-CZ" sz="1600" dirty="0" smtClean="0"/>
              <a:t>várkách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při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200 °C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dobu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minut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Hotové 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ravioli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v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yjměte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z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fritézy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posypte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parm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zánem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Podávejte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teplé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omáčkou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marinara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namáčení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7812857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porcÍ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HODINA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3" name="Εικόνα 2" descr="Εικόνα που περιέχει φαγητό, αυγοφέτες, φέτα, τεμαχισμένος&#10;&#10;Περιγραφή που δημιουργήθηκε αυτόματα">
            <a:extLst>
              <a:ext uri="{FF2B5EF4-FFF2-40B4-BE49-F238E27FC236}">
                <a16:creationId xmlns:a16="http://schemas.microsoft.com/office/drawing/2014/main" id="{C2FCA091-2A22-1D30-8666-F8A954363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49" y="1111633"/>
            <a:ext cx="3494829" cy="521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199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258883" y="529848"/>
            <a:ext cx="4814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i="1" dirty="0" smtClean="0">
                <a:solidFill>
                  <a:srgbClr val="000000"/>
                </a:solidFill>
                <a:effectLst/>
              </a:rPr>
              <a:t>Vaječné rolky</a:t>
            </a:r>
            <a:endParaRPr lang="en-US" sz="28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5203905" y="1800562"/>
            <a:ext cx="2789721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obalů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vaječné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rolky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plátků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provolone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plátků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lahůdkové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šunky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36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plátků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feferonky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hrnek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nastrouhané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mozzarelly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hrnek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nakrájen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ých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pepperoncini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1/4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hrnku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čerstvě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nastrouhaného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parmezánu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Dresink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servírování</a:t>
            </a:r>
            <a:endParaRPr lang="en-US" sz="1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121446" y="1800562"/>
            <a:ext cx="3274142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el-GR" sz="1600" b="0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Umístěte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obal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na rolky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čistý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povrch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 do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středu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vložte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plátek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provolon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Navrch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dejte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jeden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plátek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šunky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3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plátky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feferon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ky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mozzarell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pepperoncini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Přeložte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spodní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polovinu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přes směs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 p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oté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přeložte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stranách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Srolujte a spojte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konec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několika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kapkami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vody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Vaječn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rolk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pečte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vár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kách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při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195 °C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asi 12 minut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dozlatova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 V polovině pečení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otočte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176432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12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porcÍ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30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4" name="Εικόνα 3" descr="Εικόνα που περιέχει φαγητό, πιάτο&#10;&#10;Περιγραφή που δημιουργήθηκε αυτόματα">
            <a:extLst>
              <a:ext uri="{FF2B5EF4-FFF2-40B4-BE49-F238E27FC236}">
                <a16:creationId xmlns:a16="http://schemas.microsoft.com/office/drawing/2014/main" id="{4A444FC8-6845-385F-1A9A-28B6439BD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37" y="1053068"/>
            <a:ext cx="3534802" cy="527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91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412066" y="525742"/>
            <a:ext cx="43565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/>
              <a:t>Mozzarellové</a:t>
            </a:r>
            <a:r>
              <a:rPr lang="en-US" sz="2800" b="1" i="1" dirty="0"/>
              <a:t> </a:t>
            </a:r>
            <a:r>
              <a:rPr lang="en-US" sz="2800" b="1" i="1" dirty="0" err="1"/>
              <a:t>tyčinky</a:t>
            </a:r>
            <a:endParaRPr lang="en-US" sz="2800" b="1" i="1" dirty="0"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5283902" y="1800562"/>
            <a:ext cx="283754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tyčinek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mozzarelly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hrnek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strouhanky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Sůl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Čerstvě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mletý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černý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pepř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velká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vejce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rozšlehaná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lžíce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mouk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Teplá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marinara, k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podávání</a:t>
            </a:r>
            <a:endParaRPr lang="en-US" sz="1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272907" y="1800562"/>
            <a:ext cx="3333135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Tyčinky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mozzarelly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zmrazte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dokud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neztuhnou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alespoň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hodiny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Do 3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mělkých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misek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dejte zvlášť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strouhanku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vejce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mouku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Strouhanku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bohatě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osolte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opepřete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Zmrazené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tyčinky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mozzarelly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obalte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mouce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ajíčku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poté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strouhance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znovu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ajíčku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pět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strouhance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Rozložte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obalené tyčinky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jedné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vrstvě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na rošt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horkovzdušné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fritézy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a peč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/>
              <a:t>po várkách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při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200 °C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dobu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minut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dokud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nezezlátnou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nebudou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zvenku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křupavé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uvnitř rozteklé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Podávejte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teplou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omáčkou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marinara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namáčení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6538313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porcÍ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cap="all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2 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HODINY</a:t>
                      </a: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25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4" name="Εικόνα 3" descr="Εικόνα που περιέχει φαγητό, ξύλινος, σνακ, σάντουιτς&#10;&#10;Περιγραφή που δημιουργήθηκε αυτόματα">
            <a:extLst>
              <a:ext uri="{FF2B5EF4-FFF2-40B4-BE49-F238E27FC236}">
                <a16:creationId xmlns:a16="http://schemas.microsoft.com/office/drawing/2014/main" id="{2C1568AD-6F29-07FD-2DDD-74DD9AE7D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17" y="1157094"/>
            <a:ext cx="4980372" cy="310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769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500556" y="414514"/>
            <a:ext cx="43565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/>
              <a:t>Feta </a:t>
            </a:r>
            <a:r>
              <a:rPr lang="cs-CZ" sz="2800" b="1" i="1" dirty="0" smtClean="0"/>
              <a:t>v listovém těstě</a:t>
            </a:r>
            <a:endParaRPr lang="cs-CZ" sz="2800" b="1" i="1" dirty="0"/>
          </a:p>
          <a:p>
            <a:pPr algn="ctr"/>
            <a:r>
              <a:rPr lang="en-US" sz="2800" b="1" i="1" dirty="0" smtClean="0"/>
              <a:t>s </a:t>
            </a:r>
            <a:r>
              <a:rPr lang="en-US" sz="2800" b="1" i="1" dirty="0" err="1"/>
              <a:t>medem</a:t>
            </a:r>
            <a:endParaRPr lang="en-US" sz="2800" b="1" i="1" dirty="0"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5283902" y="1800562"/>
            <a:ext cx="2837543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80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sýru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eta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(plátek)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½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plátku listového těsta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Olivový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olej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Sezam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pražený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272907" y="1800562"/>
            <a:ext cx="3722448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Předehřejte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horkovzdušnou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fritézu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200 °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Ukrojte polovinu plátku listového těsta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rozložte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j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ej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vál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ovrch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těsta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potřete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olivovým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olejem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buFont typeface="+mj-lt"/>
              <a:buAutoNum type="arabicPeriod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Položte plátek sýru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několik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od okraje těsta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Plátek sýru zarolujte do těsta.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řebytečné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okraje těsta můžete odříznout tak,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aby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zůstal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2-3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 těsta na levé i pravé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straně sýra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Konce těsta poté zmačkněte k sobě.</a:t>
            </a:r>
          </a:p>
          <a:p>
            <a:pPr>
              <a:buFont typeface="+mj-lt"/>
              <a:buAutoNum type="arabicPeriod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Vlož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sýr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horkovzdušné fritézy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peč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při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200°C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po dobu 5 minut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polovině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pečení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otoč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Hotový sýr p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odávejte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medem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sezamovými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semínky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lehce opraženými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pánvi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bez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oleje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901466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porce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utY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9E7633B-839C-2E16-F45E-6B6543476D60}"/>
              </a:ext>
            </a:extLst>
          </p:cNvPr>
          <p:cNvSpPr/>
          <p:nvPr/>
        </p:nvSpPr>
        <p:spPr>
          <a:xfrm>
            <a:off x="4041058" y="5810865"/>
            <a:ext cx="4080387" cy="6412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*</a:t>
            </a:r>
            <a:r>
              <a:rPr lang="cs-CZ" dirty="0" smtClean="0">
                <a:solidFill>
                  <a:schemeClr val="tx1"/>
                </a:solidFill>
              </a:rPr>
              <a:t>Zdroj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receptu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hlinkClick r:id="rId3"/>
              </a:rPr>
              <a:t>https://www.airfrying.gr/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Εικόνα 4" descr="Εικόνα που περιέχει φαγητό, πιάτο, κουζίνα, συνταγή&#10;&#10;Περιγραφή που δημιουργήθηκε αυτόματα">
            <a:extLst>
              <a:ext uri="{FF2B5EF4-FFF2-40B4-BE49-F238E27FC236}">
                <a16:creationId xmlns:a16="http://schemas.microsoft.com/office/drawing/2014/main" id="{3DE82D7C-C186-258F-9CDF-0E0B9A7CB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843" y="1434808"/>
            <a:ext cx="2999699" cy="42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212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A1F97-1D78-38EF-6046-74B856585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E7EEAE0-8FF9-DB57-59F1-2F861F5E5F66}"/>
              </a:ext>
            </a:extLst>
          </p:cNvPr>
          <p:cNvSpPr txBox="1"/>
          <p:nvPr/>
        </p:nvSpPr>
        <p:spPr>
          <a:xfrm>
            <a:off x="520220" y="624064"/>
            <a:ext cx="43565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i="1" dirty="0" smtClean="0"/>
              <a:t>Sýrové preclíky</a:t>
            </a:r>
            <a:endParaRPr lang="en-US" sz="2800" b="1" i="1" dirty="0"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0B0AA2-C936-3551-995F-63A1BE8E413D}"/>
              </a:ext>
            </a:extLst>
          </p:cNvPr>
          <p:cNvSpPr txBox="1"/>
          <p:nvPr/>
        </p:nvSpPr>
        <p:spPr>
          <a:xfrm>
            <a:off x="5283902" y="1800562"/>
            <a:ext cx="283754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jogurtu</a:t>
            </a:r>
            <a:endParaRPr lang="cs-CZ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vejce</a:t>
            </a:r>
            <a:endParaRPr lang="cs-CZ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170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slunečnicového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oleje</a:t>
            </a:r>
            <a:endParaRPr lang="cs-CZ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Špetka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soli</a:t>
            </a:r>
            <a:endParaRPr lang="cs-CZ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Pepř</a:t>
            </a:r>
            <a:endParaRPr lang="cs-CZ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sýru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feta</a:t>
            </a:r>
            <a:endParaRPr lang="cs-CZ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různýc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sýrů</a:t>
            </a:r>
            <a:endParaRPr lang="cs-CZ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Tolik 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ouk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aby se 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těsto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nelepil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ruce</a:t>
            </a:r>
            <a:endParaRPr lang="el-GR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CD3C04-E78B-B84B-1363-E23F185E696B}"/>
              </a:ext>
            </a:extLst>
          </p:cNvPr>
          <p:cNvSpPr txBox="1"/>
          <p:nvPr/>
        </p:nvSpPr>
        <p:spPr>
          <a:xfrm>
            <a:off x="7861300" y="1800562"/>
            <a:ext cx="413405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 marL="342900" lvl="0" indent="-342900">
              <a:buFont typeface="+mj-lt"/>
              <a:buAutoNum type="arabicPeriod"/>
              <a:tabLst>
                <a:tab pos="228600" algn="l"/>
              </a:tabLst>
            </a:pP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Všechny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suroviny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dejte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mísy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míchejte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dokud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těsto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nespojí a 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přestane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lep</a:t>
            </a:r>
            <a:r>
              <a:rPr lang="cs-CZ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ruce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228600" algn="l"/>
              </a:tabLst>
            </a:pP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pomoučené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desce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vytvarujte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preclíky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228600" algn="l"/>
              </a:tabLst>
            </a:pP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Vložte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 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fritézy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p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eč</a:t>
            </a:r>
            <a:r>
              <a:rPr lang="cs-CZ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při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°C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minut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polovině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pečení preclíky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otočte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4B801B21-5651-AAD1-763C-7386C4E23F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030345"/>
              </p:ext>
            </p:extLst>
          </p:nvPr>
        </p:nvGraphicFramePr>
        <p:xfrm>
          <a:off x="5565057" y="405933"/>
          <a:ext cx="54381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9050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719050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b="1" i="0" cap="all" dirty="0">
                          <a:solidFill>
                            <a:srgbClr val="FF0000"/>
                          </a:solidFill>
                          <a:effectLst/>
                        </a:rPr>
                        <a:t>4 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KOUSKY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36683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b="1" i="0" cap="all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en-US" b="1" i="0" cap="all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b="1" i="0" cap="all" dirty="0">
                          <a:solidFill>
                            <a:srgbClr val="FF0000"/>
                          </a:solidFill>
                          <a:effectLst/>
                        </a:rPr>
                        <a:t>30</a:t>
                      </a:r>
                      <a:r>
                        <a:rPr lang="en-US" b="1" i="0" cap="all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4" name="Εικόνα 3" descr="Εικόνα που περιέχει σνακ, φαγητό, ντόνατ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4B92164E-D82D-500F-84A3-97267A003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491" y="1503213"/>
            <a:ext cx="2567567" cy="3703222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C6C60AD-4367-4271-2EC1-F7EBB8CED07F}"/>
              </a:ext>
            </a:extLst>
          </p:cNvPr>
          <p:cNvSpPr/>
          <p:nvPr/>
        </p:nvSpPr>
        <p:spPr>
          <a:xfrm>
            <a:off x="3923071" y="5653548"/>
            <a:ext cx="4965290" cy="7985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*</a:t>
            </a:r>
            <a:r>
              <a:rPr lang="cs-CZ" dirty="0">
                <a:solidFill>
                  <a:schemeClr val="tx1"/>
                </a:solidFill>
              </a:rPr>
              <a:t>Zdroj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receptu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hlinkClick r:id="rId4"/>
              </a:rPr>
              <a:t>https</a:t>
            </a:r>
            <a:r>
              <a:rPr lang="en-US" dirty="0">
                <a:solidFill>
                  <a:schemeClr val="tx1"/>
                </a:solidFill>
                <a:hlinkClick r:id="rId4"/>
              </a:rPr>
              <a:t>://www.instagram.com/xristiannascooking_/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118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F596B-DE9F-30A5-74CD-C8C448BDE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B5682F0-1B7B-DD0C-E5CB-34762CD074F8}"/>
              </a:ext>
            </a:extLst>
          </p:cNvPr>
          <p:cNvSpPr txBox="1"/>
          <p:nvPr/>
        </p:nvSpPr>
        <p:spPr>
          <a:xfrm>
            <a:off x="520220" y="624064"/>
            <a:ext cx="43565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i="1" dirty="0" smtClean="0"/>
              <a:t>Domácí rustikální chléb</a:t>
            </a:r>
            <a:endParaRPr lang="en-US" sz="2800" b="1" i="1" dirty="0"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9BF9E9-9237-32AB-E5D2-AF0951885E77}"/>
              </a:ext>
            </a:extLst>
          </p:cNvPr>
          <p:cNvSpPr txBox="1"/>
          <p:nvPr/>
        </p:nvSpPr>
        <p:spPr>
          <a:xfrm>
            <a:off x="5283902" y="1800562"/>
            <a:ext cx="2841097" cy="2164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600 g </a:t>
            </a:r>
            <a:r>
              <a:rPr lang="en-US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žlut</a:t>
            </a:r>
            <a:r>
              <a:rPr lang="cs-CZ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en-US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mouk</a:t>
            </a:r>
            <a:r>
              <a:rPr lang="cs-CZ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470 </a:t>
            </a: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ml </a:t>
            </a:r>
            <a:r>
              <a:rPr lang="en-US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teplé</a:t>
            </a: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vody</a:t>
            </a:r>
            <a:endParaRPr lang="cs-CZ" kern="1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sáček</a:t>
            </a:r>
            <a:r>
              <a:rPr lang="en-US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droždí</a:t>
            </a:r>
            <a:endParaRPr lang="cs-CZ" kern="1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lžíce</a:t>
            </a: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medu</a:t>
            </a:r>
            <a:endParaRPr lang="cs-CZ" kern="1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lžička</a:t>
            </a: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soli</a:t>
            </a:r>
            <a:endParaRPr lang="el-GR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410963-7C6C-9E31-151C-0F088F32BA1D}"/>
              </a:ext>
            </a:extLst>
          </p:cNvPr>
          <p:cNvSpPr txBox="1"/>
          <p:nvPr/>
        </p:nvSpPr>
        <p:spPr>
          <a:xfrm>
            <a:off x="8272907" y="1800562"/>
            <a:ext cx="3722448" cy="4134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cs-CZ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Dejte </a:t>
            </a:r>
            <a:r>
              <a:rPr lang="en-US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ingredience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mísy</a:t>
            </a:r>
            <a:r>
              <a:rPr lang="cs-CZ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promíchejte</a:t>
            </a:r>
            <a:r>
              <a:rPr lang="cs-CZ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vypracujte těsto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Těsto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poměrně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lepivé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ale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už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nepřidávejte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mouku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Nech</a:t>
            </a:r>
            <a:r>
              <a:rPr lang="cs-CZ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teplém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místě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vykynout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1400" kern="1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 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minutách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trochou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oleje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rukou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sejměte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těsto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stěn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hněťte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pohyby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zevnitř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1400" kern="1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Nechte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1-11 </a:t>
            </a:r>
            <a:r>
              <a:rPr lang="en-US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hodin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kynout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Pokud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máte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čas</a:t>
            </a:r>
            <a:r>
              <a:rPr lang="cs-CZ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en-US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nechte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těsto </a:t>
            </a:r>
            <a:r>
              <a:rPr lang="en-US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přes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noc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lednici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1400" kern="1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Poté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prohně</a:t>
            </a:r>
            <a:r>
              <a:rPr lang="cs-CZ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ťte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lehce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pomoučené</a:t>
            </a:r>
            <a:r>
              <a:rPr lang="cs-CZ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desce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přend</a:t>
            </a:r>
            <a:r>
              <a:rPr lang="cs-CZ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ejte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pečící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papír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fritézy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cs-CZ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Povrch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potřete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trochou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vody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lehce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nakrojt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peč</a:t>
            </a:r>
            <a:r>
              <a:rPr lang="cs-CZ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30-40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minut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  <a:r>
              <a:rPr lang="cs-CZ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Na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posledních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minut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chléb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otočte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aby se </a:t>
            </a:r>
            <a:r>
              <a:rPr lang="cs-CZ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opekl ze všech stran</a:t>
            </a:r>
            <a:r>
              <a:rPr lang="en-US" sz="1400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C1FA2A9D-90F0-537B-FB9C-63D3F667F4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227275"/>
              </p:ext>
            </p:extLst>
          </p:nvPr>
        </p:nvGraphicFramePr>
        <p:xfrm>
          <a:off x="5565057" y="405933"/>
          <a:ext cx="54381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9050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719050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porcÍ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2,</a:t>
                      </a:r>
                      <a:r>
                        <a:rPr lang="en-US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HODINY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3,5 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HODINY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0FC45AA-D94E-8526-BB60-923AE0F59A4C}"/>
              </a:ext>
            </a:extLst>
          </p:cNvPr>
          <p:cNvSpPr/>
          <p:nvPr/>
        </p:nvSpPr>
        <p:spPr>
          <a:xfrm>
            <a:off x="2290917" y="5540720"/>
            <a:ext cx="4965290" cy="7985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*</a:t>
            </a:r>
            <a:r>
              <a:rPr lang="cs-CZ" dirty="0">
                <a:solidFill>
                  <a:schemeClr val="tx1"/>
                </a:solidFill>
              </a:rPr>
              <a:t>Zdroj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receptu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hlinkClick r:id="rId3"/>
              </a:rPr>
              <a:t>https</a:t>
            </a:r>
            <a:r>
              <a:rPr lang="en-US" dirty="0">
                <a:solidFill>
                  <a:schemeClr val="tx1"/>
                </a:solidFill>
                <a:hlinkClick r:id="rId3"/>
              </a:rPr>
              <a:t>://www.instagram.com/xristiannascooking_/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Εικόνα 2" descr="Εικόνα που περιέχει ψωμί, ψημένα τρόφιμα, καρβέλι, γλουτένη&#10;&#10;Περιγραφή που δημιουργήθηκε αυτόματα">
            <a:extLst>
              <a:ext uri="{FF2B5EF4-FFF2-40B4-BE49-F238E27FC236}">
                <a16:creationId xmlns:a16="http://schemas.microsoft.com/office/drawing/2014/main" id="{FAFD8C71-23B6-B42C-822C-96371D040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302" y="1603396"/>
            <a:ext cx="2560701" cy="369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5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418779" y="545407"/>
            <a:ext cx="44627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i="1" dirty="0" smtClean="0">
                <a:solidFill>
                  <a:srgbClr val="000000"/>
                </a:solidFill>
              </a:rPr>
              <a:t>Kuřecí p</a:t>
            </a:r>
            <a:r>
              <a:rPr lang="cs-CZ" sz="2800" b="1" i="1" dirty="0" smtClean="0">
                <a:solidFill>
                  <a:srgbClr val="000000"/>
                </a:solidFill>
                <a:effectLst/>
              </a:rPr>
              <a:t>aličky</a:t>
            </a:r>
            <a:endParaRPr lang="en-US" sz="28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5058875" y="1780268"/>
            <a:ext cx="310190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900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g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kuřecí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palič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ek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asi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ks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lžic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sójov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omáčk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stroužky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česneku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nastrouhané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1/2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lžičky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čerstv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ého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nastrouhaného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zázvor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lžičky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mlet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skořice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2/3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hrnku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Coca-Coly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Nakrájená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jarní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cibulka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čerstvé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lístky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koriandru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pražená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sezamová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semínka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k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podávání</a:t>
            </a:r>
            <a:endParaRPr lang="en-US" sz="1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7954296" y="1780268"/>
            <a:ext cx="4168877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cs-CZ" sz="1400" dirty="0" smtClean="0"/>
              <a:t> </a:t>
            </a:r>
            <a:r>
              <a:rPr lang="en-US" sz="1400" dirty="0" err="1" smtClean="0"/>
              <a:t>Ve</a:t>
            </a:r>
            <a:r>
              <a:rPr lang="en-US" sz="1400" dirty="0" smtClean="0"/>
              <a:t> </a:t>
            </a:r>
            <a:r>
              <a:rPr lang="en-US" sz="1400" dirty="0" err="1"/>
              <a:t>velké</a:t>
            </a:r>
            <a:r>
              <a:rPr lang="en-US" sz="1400" dirty="0"/>
              <a:t> </a:t>
            </a:r>
            <a:r>
              <a:rPr lang="en-US" sz="1400" dirty="0" err="1"/>
              <a:t>misce</a:t>
            </a:r>
            <a:r>
              <a:rPr lang="en-US" sz="1400" dirty="0"/>
              <a:t> </a:t>
            </a:r>
            <a:r>
              <a:rPr lang="en-US" sz="1400" dirty="0" err="1"/>
              <a:t>smíchejte</a:t>
            </a:r>
            <a:r>
              <a:rPr lang="en-US" sz="1400" dirty="0"/>
              <a:t> </a:t>
            </a:r>
            <a:r>
              <a:rPr lang="en-US" sz="1400" dirty="0" err="1"/>
              <a:t>sójovou</a:t>
            </a:r>
            <a:r>
              <a:rPr lang="en-US" sz="1400" dirty="0"/>
              <a:t> </a:t>
            </a:r>
            <a:r>
              <a:rPr lang="en-US" sz="1400" dirty="0" err="1"/>
              <a:t>omáčku</a:t>
            </a:r>
            <a:r>
              <a:rPr lang="en-US" sz="1400" dirty="0"/>
              <a:t>, </a:t>
            </a:r>
            <a:r>
              <a:rPr lang="en-US" sz="1400" dirty="0" err="1"/>
              <a:t>česnek</a:t>
            </a:r>
            <a:r>
              <a:rPr lang="en-US" sz="1400" dirty="0"/>
              <a:t>, </a:t>
            </a:r>
            <a:r>
              <a:rPr lang="en-US" sz="1400" dirty="0" err="1"/>
              <a:t>zázvor</a:t>
            </a:r>
            <a:r>
              <a:rPr lang="en-US" sz="1400" dirty="0"/>
              <a:t>, </a:t>
            </a:r>
            <a:r>
              <a:rPr lang="en-US" sz="1400" dirty="0" err="1"/>
              <a:t>skořici</a:t>
            </a:r>
            <a:r>
              <a:rPr lang="en-US" sz="1400" dirty="0"/>
              <a:t> a med. </a:t>
            </a:r>
            <a:r>
              <a:rPr lang="en-US" sz="1400" dirty="0" err="1"/>
              <a:t>Přidejte</a:t>
            </a:r>
            <a:r>
              <a:rPr lang="en-US" sz="1400" dirty="0"/>
              <a:t> </a:t>
            </a:r>
            <a:r>
              <a:rPr lang="en-US" sz="1400" dirty="0" err="1"/>
              <a:t>paličky</a:t>
            </a:r>
            <a:r>
              <a:rPr lang="en-US" sz="1400" dirty="0"/>
              <a:t> a </a:t>
            </a:r>
            <a:r>
              <a:rPr lang="en-US" sz="1400" dirty="0" err="1"/>
              <a:t>promíchejte</a:t>
            </a:r>
            <a:r>
              <a:rPr lang="en-US" sz="1400" dirty="0"/>
              <a:t>, </a:t>
            </a:r>
            <a:r>
              <a:rPr lang="en-US" sz="1400" dirty="0" smtClean="0"/>
              <a:t>aby</a:t>
            </a:r>
            <a:r>
              <a:rPr lang="cs-CZ" sz="1400" dirty="0" smtClean="0"/>
              <a:t> </a:t>
            </a:r>
            <a:r>
              <a:rPr lang="en-US" sz="1400" dirty="0" smtClean="0"/>
              <a:t>s</a:t>
            </a:r>
            <a:r>
              <a:rPr lang="cs-CZ" sz="1400" dirty="0" smtClean="0"/>
              <a:t>e</a:t>
            </a:r>
            <a:r>
              <a:rPr lang="en-US" sz="1400" dirty="0" smtClean="0"/>
              <a:t> </a:t>
            </a:r>
            <a:r>
              <a:rPr lang="en-US" sz="1400" dirty="0" err="1" smtClean="0"/>
              <a:t>obalil</a:t>
            </a:r>
            <a:r>
              <a:rPr lang="cs-CZ" sz="1400" dirty="0" smtClean="0"/>
              <a:t>y</a:t>
            </a:r>
            <a:r>
              <a:rPr lang="en-US" sz="1400" dirty="0" smtClean="0"/>
              <a:t>. </a:t>
            </a:r>
            <a:r>
              <a:rPr lang="en-US" sz="1400" dirty="0" err="1"/>
              <a:t>Zakryjte</a:t>
            </a:r>
            <a:r>
              <a:rPr lang="en-US" sz="1400" dirty="0"/>
              <a:t> </a:t>
            </a:r>
            <a:r>
              <a:rPr lang="cs-CZ" sz="1400" dirty="0" smtClean="0"/>
              <a:t>fólií</a:t>
            </a:r>
            <a:r>
              <a:rPr lang="en-US" sz="1400" dirty="0" smtClean="0"/>
              <a:t> </a:t>
            </a:r>
            <a:r>
              <a:rPr lang="en-US" sz="1400" dirty="0"/>
              <a:t>a </a:t>
            </a:r>
            <a:r>
              <a:rPr lang="cs-CZ" sz="1400" dirty="0" err="1" smtClean="0"/>
              <a:t>dejt</a:t>
            </a:r>
            <a:r>
              <a:rPr lang="en-US" sz="1400" dirty="0" smtClean="0"/>
              <a:t>e </a:t>
            </a:r>
            <a:r>
              <a:rPr lang="en-US" sz="1400" dirty="0"/>
              <a:t>do </a:t>
            </a:r>
            <a:r>
              <a:rPr lang="en-US" sz="1400" dirty="0" err="1" smtClean="0"/>
              <a:t>lednice</a:t>
            </a:r>
            <a:r>
              <a:rPr lang="en-US" sz="1400" dirty="0" smtClean="0"/>
              <a:t>.</a:t>
            </a:r>
            <a:endParaRPr lang="cs-CZ" sz="1400" dirty="0" smtClean="0"/>
          </a:p>
          <a:p>
            <a:pPr>
              <a:buFont typeface="+mj-lt"/>
              <a:buAutoNum type="arabicPeriod"/>
            </a:pPr>
            <a:r>
              <a:rPr lang="cs-CZ" sz="1400" dirty="0"/>
              <a:t> </a:t>
            </a:r>
            <a:r>
              <a:rPr lang="en-US" sz="1400" dirty="0" err="1" smtClean="0"/>
              <a:t>Nechte</a:t>
            </a:r>
            <a:r>
              <a:rPr lang="en-US" sz="1400" dirty="0" smtClean="0"/>
              <a:t> </a:t>
            </a:r>
            <a:r>
              <a:rPr lang="en-US" sz="1400" dirty="0" err="1"/>
              <a:t>marinovat</a:t>
            </a:r>
            <a:r>
              <a:rPr lang="en-US" sz="1400" dirty="0"/>
              <a:t> </a:t>
            </a:r>
            <a:r>
              <a:rPr lang="en-US" sz="1400" dirty="0" err="1"/>
              <a:t>alespoň</a:t>
            </a:r>
            <a:r>
              <a:rPr lang="en-US" sz="1400" dirty="0"/>
              <a:t> </a:t>
            </a:r>
            <a:r>
              <a:rPr lang="en-US" sz="1400" dirty="0" smtClean="0"/>
              <a:t>30</a:t>
            </a:r>
            <a:r>
              <a:rPr lang="cs-CZ" sz="1400" dirty="0" smtClean="0"/>
              <a:t>-60</a:t>
            </a:r>
            <a:r>
              <a:rPr lang="en-US" sz="1400" dirty="0" smtClean="0"/>
              <a:t> </a:t>
            </a:r>
            <a:r>
              <a:rPr lang="en-US" sz="1400" dirty="0" err="1" smtClean="0"/>
              <a:t>minut</a:t>
            </a:r>
            <a:r>
              <a:rPr lang="en-US" sz="1400" dirty="0" smtClean="0"/>
              <a:t> </a:t>
            </a:r>
            <a:r>
              <a:rPr lang="en-US" sz="1400" dirty="0"/>
              <a:t>a v </a:t>
            </a:r>
            <a:r>
              <a:rPr lang="en-US" sz="1400" dirty="0" err="1"/>
              <a:t>polovině</a:t>
            </a:r>
            <a:r>
              <a:rPr lang="en-US" sz="1400" dirty="0"/>
              <a:t> </a:t>
            </a:r>
            <a:r>
              <a:rPr lang="en-US" sz="1400" dirty="0" err="1"/>
              <a:t>kuře</a:t>
            </a:r>
            <a:r>
              <a:rPr lang="en-US" sz="1400" dirty="0"/>
              <a:t> </a:t>
            </a:r>
            <a:r>
              <a:rPr lang="en-US" sz="1400" dirty="0" err="1" smtClean="0"/>
              <a:t>otočte</a:t>
            </a:r>
            <a:r>
              <a:rPr lang="en-US" sz="1400" dirty="0" smtClean="0"/>
              <a:t>.</a:t>
            </a:r>
            <a:endParaRPr lang="cs-CZ" sz="1400" dirty="0" smtClean="0"/>
          </a:p>
          <a:p>
            <a:pPr>
              <a:buFont typeface="+mj-lt"/>
              <a:buAutoNum type="arabicPeriod"/>
            </a:pPr>
            <a:r>
              <a:rPr lang="cs-CZ" sz="1400" dirty="0"/>
              <a:t> </a:t>
            </a:r>
            <a:r>
              <a:rPr lang="cs-CZ" sz="1400" dirty="0" smtClean="0"/>
              <a:t>P</a:t>
            </a:r>
            <a:r>
              <a:rPr lang="en-US" sz="1400" dirty="0" err="1" smtClean="0"/>
              <a:t>ředehřejte</a:t>
            </a:r>
            <a:r>
              <a:rPr lang="en-US" sz="1400" dirty="0" smtClean="0"/>
              <a:t> </a:t>
            </a:r>
            <a:r>
              <a:rPr lang="en-US" sz="1400" dirty="0" err="1" smtClean="0"/>
              <a:t>horkovzdušnou</a:t>
            </a:r>
            <a:r>
              <a:rPr lang="en-US" sz="1400" dirty="0" smtClean="0"/>
              <a:t> </a:t>
            </a:r>
            <a:r>
              <a:rPr lang="en-US" sz="1400" dirty="0" err="1" smtClean="0"/>
              <a:t>fritézu</a:t>
            </a:r>
            <a:r>
              <a:rPr lang="en-US" sz="1400" dirty="0" smtClean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smtClean="0"/>
              <a:t>190</a:t>
            </a:r>
            <a:r>
              <a:rPr lang="cs-CZ" sz="1400" dirty="0" smtClean="0"/>
              <a:t> </a:t>
            </a:r>
            <a:r>
              <a:rPr lang="en-US" sz="1400" dirty="0" smtClean="0"/>
              <a:t>°C</a:t>
            </a:r>
            <a:r>
              <a:rPr lang="en-US" sz="1400" dirty="0"/>
              <a:t>. </a:t>
            </a:r>
            <a:r>
              <a:rPr lang="en-US" sz="1400" dirty="0" smtClean="0"/>
              <a:t>P</a:t>
            </a:r>
            <a:r>
              <a:rPr lang="cs-CZ" sz="1400" dirty="0" err="1" smtClean="0"/>
              <a:t>ostupně</a:t>
            </a:r>
            <a:r>
              <a:rPr lang="cs-CZ" sz="1400" dirty="0" smtClean="0"/>
              <a:t> vkládejte na rošt paličky</a:t>
            </a:r>
            <a:r>
              <a:rPr lang="cs-CZ" sz="1400" dirty="0"/>
              <a:t> </a:t>
            </a:r>
            <a:r>
              <a:rPr lang="cs-CZ" sz="1400" dirty="0" smtClean="0"/>
              <a:t>(vždy v jedné vrstvě, nepřeplňujte). Z</a:t>
            </a:r>
            <a:r>
              <a:rPr lang="en-US" sz="1400" dirty="0" err="1" smtClean="0"/>
              <a:t>bývající</a:t>
            </a:r>
            <a:r>
              <a:rPr lang="cs-CZ" sz="1400" dirty="0" smtClean="0"/>
              <a:t> </a:t>
            </a:r>
            <a:r>
              <a:rPr lang="en-US" sz="1400" dirty="0" err="1" smtClean="0"/>
              <a:t>marinádu</a:t>
            </a:r>
            <a:r>
              <a:rPr lang="cs-CZ" sz="1400" dirty="0" smtClean="0"/>
              <a:t> si ponechte</a:t>
            </a:r>
            <a:r>
              <a:rPr lang="en-US" sz="1400" dirty="0" smtClean="0"/>
              <a:t>. </a:t>
            </a:r>
            <a:r>
              <a:rPr lang="cs-CZ" sz="1400" dirty="0" smtClean="0"/>
              <a:t>Pečte</a:t>
            </a:r>
            <a:r>
              <a:rPr lang="en-US" sz="1400" dirty="0" smtClean="0"/>
              <a:t> </a:t>
            </a:r>
            <a:r>
              <a:rPr lang="en-US" sz="1400" dirty="0"/>
              <a:t>10 </a:t>
            </a:r>
            <a:r>
              <a:rPr lang="en-US" sz="1400" dirty="0" err="1" smtClean="0"/>
              <a:t>minut</a:t>
            </a:r>
            <a:r>
              <a:rPr lang="en-US" sz="1400" dirty="0" smtClean="0"/>
              <a:t>.</a:t>
            </a:r>
            <a:endParaRPr lang="cs-CZ" sz="1400" dirty="0" smtClean="0"/>
          </a:p>
          <a:p>
            <a:pPr>
              <a:buFont typeface="+mj-lt"/>
              <a:buAutoNum type="arabicPeriod"/>
            </a:pPr>
            <a:r>
              <a:rPr lang="cs-CZ" sz="1400" dirty="0" smtClean="0"/>
              <a:t> </a:t>
            </a:r>
            <a:r>
              <a:rPr lang="en-US" sz="1400" dirty="0" err="1" smtClean="0"/>
              <a:t>Zatímco</a:t>
            </a:r>
            <a:r>
              <a:rPr lang="en-US" sz="1400" dirty="0" smtClean="0"/>
              <a:t> </a:t>
            </a:r>
            <a:r>
              <a:rPr lang="en-US" sz="1400" dirty="0"/>
              <a:t>se </a:t>
            </a:r>
            <a:r>
              <a:rPr lang="en-US" sz="1400" dirty="0" err="1"/>
              <a:t>kuře</a:t>
            </a:r>
            <a:r>
              <a:rPr lang="en-US" sz="1400" dirty="0"/>
              <a:t> </a:t>
            </a:r>
            <a:r>
              <a:rPr lang="cs-CZ" sz="1400" dirty="0" smtClean="0"/>
              <a:t>peče</a:t>
            </a:r>
            <a:r>
              <a:rPr lang="en-US" sz="1400" dirty="0" smtClean="0"/>
              <a:t>, </a:t>
            </a:r>
            <a:r>
              <a:rPr lang="en-US" sz="1400" dirty="0" err="1"/>
              <a:t>přemístěte</a:t>
            </a:r>
            <a:r>
              <a:rPr lang="en-US" sz="1400" dirty="0"/>
              <a:t> </a:t>
            </a:r>
            <a:r>
              <a:rPr lang="en-US" sz="1400" dirty="0" err="1"/>
              <a:t>marinádu</a:t>
            </a:r>
            <a:r>
              <a:rPr lang="en-US" sz="1400" dirty="0"/>
              <a:t> do </a:t>
            </a:r>
            <a:r>
              <a:rPr lang="en-US" sz="1400" dirty="0" err="1"/>
              <a:t>malého</a:t>
            </a:r>
            <a:r>
              <a:rPr lang="en-US" sz="1400" dirty="0"/>
              <a:t> </a:t>
            </a:r>
            <a:r>
              <a:rPr lang="en-US" sz="1400" dirty="0" err="1" smtClean="0"/>
              <a:t>hrnce</a:t>
            </a:r>
            <a:r>
              <a:rPr lang="cs-CZ" sz="1400" dirty="0"/>
              <a:t> </a:t>
            </a:r>
            <a:r>
              <a:rPr lang="cs-CZ" sz="1400" dirty="0" smtClean="0"/>
              <a:t>a</a:t>
            </a:r>
            <a:r>
              <a:rPr lang="en-US" sz="1400" dirty="0" smtClean="0"/>
              <a:t> </a:t>
            </a:r>
            <a:r>
              <a:rPr lang="en-US" sz="1400" dirty="0" err="1"/>
              <a:t>přidejte</a:t>
            </a:r>
            <a:r>
              <a:rPr lang="en-US" sz="1400" dirty="0"/>
              <a:t> </a:t>
            </a:r>
            <a:r>
              <a:rPr lang="cs-CZ" sz="1400" dirty="0" smtClean="0"/>
              <a:t>C</a:t>
            </a:r>
            <a:r>
              <a:rPr lang="en-US" sz="1400" dirty="0" err="1" smtClean="0"/>
              <a:t>oca</a:t>
            </a:r>
            <a:r>
              <a:rPr lang="en-US" sz="1400" dirty="0" smtClean="0"/>
              <a:t>-</a:t>
            </a:r>
            <a:r>
              <a:rPr lang="cs-CZ" sz="1400" dirty="0" smtClean="0"/>
              <a:t>C</a:t>
            </a:r>
            <a:r>
              <a:rPr lang="en-US" sz="1400" dirty="0" err="1" smtClean="0"/>
              <a:t>olu</a:t>
            </a:r>
            <a:r>
              <a:rPr lang="cs-CZ" sz="1400" dirty="0"/>
              <a:t>.</a:t>
            </a:r>
            <a:r>
              <a:rPr lang="en-US" sz="1400" dirty="0" smtClean="0"/>
              <a:t> </a:t>
            </a:r>
            <a:r>
              <a:rPr lang="en-US" sz="1400" dirty="0" err="1"/>
              <a:t>Přiveďte</a:t>
            </a:r>
            <a:r>
              <a:rPr lang="en-US" sz="1400" dirty="0"/>
              <a:t> k </a:t>
            </a:r>
            <a:r>
              <a:rPr lang="en-US" sz="1400" dirty="0" err="1"/>
              <a:t>varu</a:t>
            </a:r>
            <a:r>
              <a:rPr lang="en-US" sz="1400" dirty="0"/>
              <a:t>, </a:t>
            </a:r>
            <a:r>
              <a:rPr lang="en-US" sz="1400" dirty="0" err="1"/>
              <a:t>poté</a:t>
            </a:r>
            <a:r>
              <a:rPr lang="en-US" sz="1400" dirty="0"/>
              <a:t> </a:t>
            </a:r>
            <a:r>
              <a:rPr lang="en-US" sz="1400" dirty="0" err="1"/>
              <a:t>snižte</a:t>
            </a:r>
            <a:r>
              <a:rPr lang="en-US" sz="1400" dirty="0"/>
              <a:t> </a:t>
            </a:r>
            <a:r>
              <a:rPr lang="en-US" sz="1400" dirty="0" err="1"/>
              <a:t>teplotu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 smtClean="0"/>
              <a:t>středn</a:t>
            </a:r>
            <a:r>
              <a:rPr lang="cs-CZ" sz="1400" dirty="0" smtClean="0"/>
              <a:t>í plamen a míchejte 2-3 minuty</a:t>
            </a:r>
            <a:r>
              <a:rPr lang="en-US" sz="1400" dirty="0" smtClean="0"/>
              <a:t>, </a:t>
            </a:r>
            <a:r>
              <a:rPr lang="en-US" sz="1400" dirty="0" err="1"/>
              <a:t>dokud</a:t>
            </a:r>
            <a:r>
              <a:rPr lang="en-US" sz="1400" dirty="0"/>
              <a:t> </a:t>
            </a:r>
            <a:r>
              <a:rPr lang="en-US" sz="1400" dirty="0" err="1"/>
              <a:t>omáčka</a:t>
            </a:r>
            <a:r>
              <a:rPr lang="en-US" sz="1400" dirty="0"/>
              <a:t> </a:t>
            </a:r>
            <a:r>
              <a:rPr lang="en-US" sz="1400" dirty="0" err="1" smtClean="0"/>
              <a:t>nezhoustne</a:t>
            </a:r>
            <a:r>
              <a:rPr lang="en-US" sz="1400" dirty="0" smtClean="0"/>
              <a:t>. </a:t>
            </a:r>
            <a:r>
              <a:rPr lang="cs-CZ" sz="1400" dirty="0" smtClean="0"/>
              <a:t>Hotovou</a:t>
            </a:r>
            <a:r>
              <a:rPr lang="en-US" sz="1400" dirty="0" smtClean="0"/>
              <a:t> </a:t>
            </a:r>
            <a:r>
              <a:rPr lang="en-US" sz="1400" dirty="0" err="1" smtClean="0"/>
              <a:t>omáčku</a:t>
            </a:r>
            <a:r>
              <a:rPr lang="cs-CZ" sz="1400" dirty="0" smtClean="0"/>
              <a:t> nalijte</a:t>
            </a:r>
            <a:r>
              <a:rPr lang="en-US" sz="1400" dirty="0" smtClean="0"/>
              <a:t> </a:t>
            </a:r>
            <a:r>
              <a:rPr lang="en-US" sz="1400" dirty="0"/>
              <a:t>do </a:t>
            </a:r>
            <a:r>
              <a:rPr lang="en-US" sz="1400" dirty="0" err="1"/>
              <a:t>velké</a:t>
            </a:r>
            <a:r>
              <a:rPr lang="en-US" sz="1400" dirty="0"/>
              <a:t> </a:t>
            </a:r>
            <a:r>
              <a:rPr lang="cs-CZ" sz="1400" dirty="0" err="1" smtClean="0"/>
              <a:t>tepluodol</a:t>
            </a:r>
            <a:r>
              <a:rPr lang="en-US" sz="1400" dirty="0" smtClean="0"/>
              <a:t>né </a:t>
            </a:r>
            <a:r>
              <a:rPr lang="en-US" sz="1400" dirty="0" err="1" smtClean="0"/>
              <a:t>mísy</a:t>
            </a:r>
            <a:r>
              <a:rPr lang="en-US" sz="1400" dirty="0" smtClean="0"/>
              <a:t>.</a:t>
            </a:r>
            <a:endParaRPr lang="cs-CZ" sz="1400" dirty="0" smtClean="0"/>
          </a:p>
          <a:p>
            <a:pPr>
              <a:buFont typeface="+mj-lt"/>
              <a:buAutoNum type="arabicPeriod"/>
            </a:pPr>
            <a:r>
              <a:rPr lang="cs-CZ" sz="1400" dirty="0"/>
              <a:t> </a:t>
            </a:r>
            <a:r>
              <a:rPr lang="en-US" sz="1400" dirty="0" err="1" smtClean="0"/>
              <a:t>Paličky</a:t>
            </a:r>
            <a:r>
              <a:rPr lang="en-US" sz="1400" dirty="0" smtClean="0"/>
              <a:t> </a:t>
            </a:r>
            <a:r>
              <a:rPr lang="en-US" sz="1400" dirty="0" err="1" smtClean="0"/>
              <a:t>potřete</a:t>
            </a:r>
            <a:r>
              <a:rPr lang="en-US" sz="1400" dirty="0" smtClean="0"/>
              <a:t> </a:t>
            </a:r>
            <a:r>
              <a:rPr lang="en-US" sz="1400" dirty="0" err="1"/>
              <a:t>omáčkou</a:t>
            </a:r>
            <a:r>
              <a:rPr lang="en-US" sz="1400" dirty="0"/>
              <a:t>, </a:t>
            </a:r>
            <a:r>
              <a:rPr lang="en-US" sz="1400" dirty="0" err="1"/>
              <a:t>otočte</a:t>
            </a:r>
            <a:r>
              <a:rPr lang="en-US" sz="1400" dirty="0"/>
              <a:t> je a </a:t>
            </a:r>
            <a:r>
              <a:rPr lang="en-US" sz="1400" dirty="0" err="1"/>
              <a:t>pokračujte</a:t>
            </a:r>
            <a:r>
              <a:rPr lang="en-US" sz="1400" dirty="0"/>
              <a:t> </a:t>
            </a:r>
            <a:r>
              <a:rPr lang="en-US" sz="1400" dirty="0" smtClean="0"/>
              <a:t>v</a:t>
            </a:r>
            <a:r>
              <a:rPr lang="cs-CZ" sz="1400" dirty="0" smtClean="0"/>
              <a:t> pečení</a:t>
            </a:r>
            <a:r>
              <a:rPr lang="en-US" sz="1400" dirty="0" smtClean="0"/>
              <a:t> </a:t>
            </a:r>
            <a:r>
              <a:rPr lang="en-US" sz="1400" dirty="0" err="1"/>
              <a:t>dalších</a:t>
            </a:r>
            <a:r>
              <a:rPr lang="en-US" sz="1400" dirty="0"/>
              <a:t> </a:t>
            </a:r>
            <a:r>
              <a:rPr lang="en-US" sz="1400" dirty="0" smtClean="0"/>
              <a:t>7</a:t>
            </a:r>
            <a:r>
              <a:rPr lang="cs-CZ" sz="1400" dirty="0" smtClean="0"/>
              <a:t>-</a:t>
            </a:r>
            <a:r>
              <a:rPr lang="en-US" sz="1400" dirty="0" smtClean="0"/>
              <a:t>10 </a:t>
            </a:r>
            <a:r>
              <a:rPr lang="en-US" sz="1400" dirty="0" err="1"/>
              <a:t>minut</a:t>
            </a:r>
            <a:r>
              <a:rPr lang="en-US" sz="1400" dirty="0"/>
              <a:t>. </a:t>
            </a:r>
            <a:endParaRPr lang="cs-CZ" sz="1400" dirty="0" smtClean="0"/>
          </a:p>
          <a:p>
            <a:pPr>
              <a:buFont typeface="+mj-lt"/>
              <a:buAutoNum type="arabicPeriod"/>
            </a:pPr>
            <a:r>
              <a:rPr lang="cs-CZ" sz="1400" dirty="0"/>
              <a:t> </a:t>
            </a:r>
            <a:r>
              <a:rPr lang="cs-CZ" sz="1400" dirty="0" smtClean="0"/>
              <a:t>Hotové</a:t>
            </a:r>
            <a:r>
              <a:rPr lang="en-US" sz="1400" dirty="0" smtClean="0"/>
              <a:t> </a:t>
            </a:r>
            <a:r>
              <a:rPr lang="en-US" sz="1400" dirty="0" err="1"/>
              <a:t>paličky</a:t>
            </a:r>
            <a:r>
              <a:rPr lang="en-US" sz="1400" dirty="0"/>
              <a:t> </a:t>
            </a:r>
            <a:r>
              <a:rPr lang="en-US" sz="1400" dirty="0" smtClean="0"/>
              <a:t>d</a:t>
            </a:r>
            <a:r>
              <a:rPr lang="cs-CZ" sz="1400" dirty="0" err="1" smtClean="0"/>
              <a:t>ejte</a:t>
            </a:r>
            <a:r>
              <a:rPr lang="en-US" sz="1400" dirty="0" smtClean="0"/>
              <a:t> </a:t>
            </a:r>
            <a:r>
              <a:rPr lang="en-US" sz="1400" dirty="0"/>
              <a:t>do </a:t>
            </a:r>
            <a:r>
              <a:rPr lang="en-US" sz="1400" dirty="0" err="1"/>
              <a:t>omáčky</a:t>
            </a:r>
            <a:r>
              <a:rPr lang="en-US" sz="1400" dirty="0"/>
              <a:t> a </a:t>
            </a:r>
            <a:r>
              <a:rPr lang="en-US" sz="1400" dirty="0" err="1" smtClean="0"/>
              <a:t>promích</a:t>
            </a:r>
            <a:r>
              <a:rPr lang="cs-CZ" sz="1400" dirty="0" err="1" smtClean="0"/>
              <a:t>ejt</a:t>
            </a:r>
            <a:r>
              <a:rPr lang="en-US" sz="1400" dirty="0" smtClean="0"/>
              <a:t>e</a:t>
            </a:r>
            <a:r>
              <a:rPr lang="en-US" sz="1400" dirty="0"/>
              <a:t>. </a:t>
            </a:r>
            <a:r>
              <a:rPr lang="cs-CZ" sz="1400" dirty="0" smtClean="0"/>
              <a:t>Posypte</a:t>
            </a:r>
            <a:r>
              <a:rPr lang="en-US" sz="1400" dirty="0" smtClean="0"/>
              <a:t> </a:t>
            </a:r>
            <a:r>
              <a:rPr lang="en-US" sz="1400" dirty="0" err="1"/>
              <a:t>jarní</a:t>
            </a:r>
            <a:r>
              <a:rPr lang="en-US" sz="1400" dirty="0"/>
              <a:t> </a:t>
            </a:r>
            <a:r>
              <a:rPr lang="en-US" sz="1400" dirty="0" err="1"/>
              <a:t>cibulkou</a:t>
            </a:r>
            <a:r>
              <a:rPr lang="en-US" sz="1400" dirty="0"/>
              <a:t>, </a:t>
            </a:r>
            <a:r>
              <a:rPr lang="en-US" sz="1400" dirty="0" err="1"/>
              <a:t>koriandrem</a:t>
            </a:r>
            <a:r>
              <a:rPr lang="en-US" sz="1400" dirty="0"/>
              <a:t> a </a:t>
            </a:r>
            <a:r>
              <a:rPr lang="en-US" sz="1400" dirty="0" err="1"/>
              <a:t>sezamovými</a:t>
            </a:r>
            <a:r>
              <a:rPr lang="en-US" sz="1400" dirty="0"/>
              <a:t> </a:t>
            </a:r>
            <a:r>
              <a:rPr lang="en-US" sz="1400" dirty="0" err="1"/>
              <a:t>semínky</a:t>
            </a:r>
            <a:r>
              <a:rPr lang="en-US" sz="1400" dirty="0"/>
              <a:t> a </a:t>
            </a:r>
            <a:r>
              <a:rPr lang="en-US" sz="1400" dirty="0" err="1"/>
              <a:t>podávejte</a:t>
            </a:r>
            <a:r>
              <a:rPr lang="en-US" sz="1400" dirty="0"/>
              <a:t>.</a:t>
            </a:r>
            <a:endParaRPr lang="en-US" sz="1400" b="0" i="0" dirty="0">
              <a:effectLst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766694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cap="all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porce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20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3" name="Εικόνα 2" descr="Εικόνα που περιέχει πιάτο, φαγητό, λευκό, κρέ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214AD03-B417-014B-897D-A8FB33732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79" y="1194967"/>
            <a:ext cx="4640095" cy="429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2302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3FC7A-C002-CE3F-DB16-4D810BA90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84E2476-1784-BA5E-D8B3-DFC7B7AD3760}"/>
              </a:ext>
            </a:extLst>
          </p:cNvPr>
          <p:cNvSpPr txBox="1"/>
          <p:nvPr/>
        </p:nvSpPr>
        <p:spPr>
          <a:xfrm>
            <a:off x="520220" y="624064"/>
            <a:ext cx="43565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i="1" dirty="0" smtClean="0"/>
              <a:t>Slaný koláč</a:t>
            </a:r>
            <a:endParaRPr lang="en-US" sz="2800" b="1" i="1" dirty="0"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A90C55-59B4-13EE-D7D8-4BEBC1DD50FD}"/>
              </a:ext>
            </a:extLst>
          </p:cNvPr>
          <p:cNvSpPr txBox="1"/>
          <p:nvPr/>
        </p:nvSpPr>
        <p:spPr>
          <a:xfrm>
            <a:off x="4996544" y="1800562"/>
            <a:ext cx="312845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sklenic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jogurtu</a:t>
            </a:r>
            <a:endParaRPr lang="cs-CZ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vejce</a:t>
            </a:r>
            <a:endParaRPr lang="cs-CZ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lžíce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oleje</a:t>
            </a:r>
            <a:endParaRPr lang="cs-CZ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sklenic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vody</a:t>
            </a:r>
            <a:endParaRPr lang="cs-CZ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½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šálku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hladké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mouky</a:t>
            </a:r>
            <a:endParaRPr lang="cs-CZ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 g 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ýr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feta</a:t>
            </a:r>
            <a:endParaRPr lang="cs-CZ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lžička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soli</a:t>
            </a:r>
            <a:endParaRPr lang="cs-CZ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g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másl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kousky</a:t>
            </a:r>
            <a:endParaRPr lang="cs-CZ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erný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sezam</a:t>
            </a:r>
            <a:endParaRPr lang="el-GR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5EB5B0-C567-84C2-3D56-36F7BF40D6A8}"/>
              </a:ext>
            </a:extLst>
          </p:cNvPr>
          <p:cNvSpPr txBox="1"/>
          <p:nvPr/>
        </p:nvSpPr>
        <p:spPr>
          <a:xfrm>
            <a:off x="8272907" y="1800562"/>
            <a:ext cx="3722448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1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Všechny</a:t>
            </a:r>
            <a:r>
              <a:rPr lang="en-US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ingredience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dejte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1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mísy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1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dobře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promíchejte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Část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fety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ponechte stranou.</a:t>
            </a:r>
            <a:r>
              <a:rPr lang="cs-CZ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Výsledné těsto</a:t>
            </a:r>
            <a:r>
              <a:rPr lang="en-US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</a:t>
            </a:r>
            <a:r>
              <a:rPr lang="cs-CZ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mělo být</a:t>
            </a:r>
            <a:r>
              <a:rPr lang="en-US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ani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příliš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hust</a:t>
            </a:r>
            <a:r>
              <a:rPr lang="cs-CZ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en-US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ani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řídk</a:t>
            </a:r>
            <a:r>
              <a:rPr lang="cs-CZ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en-US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16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1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fritézy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vložte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pečicí</a:t>
            </a:r>
            <a:r>
              <a:rPr lang="en-US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papír</a:t>
            </a:r>
            <a:r>
              <a:rPr lang="cs-CZ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alijte</a:t>
            </a:r>
            <a:r>
              <a:rPr lang="en-US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něj </a:t>
            </a:r>
            <a:r>
              <a:rPr lang="en-US" sz="1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směs</a:t>
            </a:r>
            <a:r>
              <a:rPr lang="en-US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1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posypte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zbytkem</a:t>
            </a:r>
            <a:r>
              <a:rPr lang="en-US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fet</a:t>
            </a:r>
            <a:r>
              <a:rPr lang="cs-CZ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Poklaďte </a:t>
            </a:r>
            <a:r>
              <a:rPr lang="cs-CZ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ousky</a:t>
            </a:r>
            <a:r>
              <a:rPr lang="en-US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másla</a:t>
            </a:r>
            <a:r>
              <a:rPr lang="en-US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Pokud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chcete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posypte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sezamovými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semínky</a:t>
            </a:r>
            <a:r>
              <a:rPr lang="en-US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16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cs-CZ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ečte</a:t>
            </a:r>
            <a:r>
              <a:rPr lang="cs-CZ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 program Moučník</a:t>
            </a:r>
            <a:r>
              <a:rPr lang="en-US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Zkontrolujte</a:t>
            </a:r>
            <a:r>
              <a:rPr lang="en-US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zda je koláč pečený a případně jej</a:t>
            </a:r>
            <a:r>
              <a:rPr lang="en-US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otoč</a:t>
            </a:r>
            <a:r>
              <a:rPr lang="cs-CZ" sz="1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cs-CZ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cs-CZ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dopečte po dobu </a:t>
            </a:r>
            <a:r>
              <a:rPr lang="en-US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6-7 </a:t>
            </a:r>
            <a:r>
              <a:rPr lang="en-US" sz="1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minut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160</a:t>
            </a:r>
            <a:r>
              <a:rPr lang="cs-CZ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endParaRPr lang="el-GR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855500E-2A51-9616-B3DE-07CB0FA67A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0588728"/>
              </p:ext>
            </p:extLst>
          </p:nvPr>
        </p:nvGraphicFramePr>
        <p:xfrm>
          <a:off x="5565057" y="405933"/>
          <a:ext cx="54381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9050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719050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porcÍ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cap="all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40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07C4A55B-A11D-D744-9C70-3816734F07DA}"/>
              </a:ext>
            </a:extLst>
          </p:cNvPr>
          <p:cNvSpPr/>
          <p:nvPr/>
        </p:nvSpPr>
        <p:spPr>
          <a:xfrm>
            <a:off x="2290917" y="5540720"/>
            <a:ext cx="4965290" cy="7985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*</a:t>
            </a:r>
            <a:r>
              <a:rPr lang="cs-CZ" dirty="0">
                <a:solidFill>
                  <a:schemeClr val="tx1"/>
                </a:solidFill>
              </a:rPr>
              <a:t>Zdroj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receptu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hlinkClick r:id="rId3"/>
              </a:rPr>
              <a:t>https</a:t>
            </a:r>
            <a:r>
              <a:rPr lang="en-US" dirty="0">
                <a:solidFill>
                  <a:schemeClr val="tx1"/>
                </a:solidFill>
                <a:hlinkClick r:id="rId3"/>
              </a:rPr>
              <a:t>://www.instagram.com/xristiannascooking_/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Εικόνα 3" descr="Εικόνα που περιέχει φαγητό, εσωτερικός χώρος, ψημένα τρόφιμα, κουζίνα&#10;&#10;Περιγραφή που δημιουργήθηκε αυτόματα">
            <a:extLst>
              <a:ext uri="{FF2B5EF4-FFF2-40B4-BE49-F238E27FC236}">
                <a16:creationId xmlns:a16="http://schemas.microsoft.com/office/drawing/2014/main" id="{12E2FA4A-E9B9-2E58-988D-08F74CE2E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175" y="1377287"/>
            <a:ext cx="2562669" cy="369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6029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5B151-F41B-CC10-A1AF-1374C4A02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A0169EF-3065-DF6C-4141-6B524F462E0E}"/>
              </a:ext>
            </a:extLst>
          </p:cNvPr>
          <p:cNvSpPr txBox="1"/>
          <p:nvPr/>
        </p:nvSpPr>
        <p:spPr>
          <a:xfrm>
            <a:off x="520220" y="624064"/>
            <a:ext cx="43565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i="1" dirty="0"/>
              <a:t>P</a:t>
            </a:r>
            <a:r>
              <a:rPr lang="en-US" sz="2800" b="1" i="1" dirty="0" err="1" smtClean="0"/>
              <a:t>izza</a:t>
            </a:r>
            <a:r>
              <a:rPr lang="cs-CZ" sz="2800" b="1" i="1" dirty="0" smtClean="0"/>
              <a:t> koláč</a:t>
            </a:r>
            <a:endParaRPr lang="en-US" sz="2800" b="1" i="1" dirty="0"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87EBF3-3E0C-CA50-367F-DD88E51AC4DC}"/>
              </a:ext>
            </a:extLst>
          </p:cNvPr>
          <p:cNvSpPr txBox="1"/>
          <p:nvPr/>
        </p:nvSpPr>
        <p:spPr>
          <a:xfrm>
            <a:off x="4444181" y="1622322"/>
            <a:ext cx="3828726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200 g</a:t>
            </a:r>
            <a:r>
              <a:rPr lang="cs-CZ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j</a:t>
            </a:r>
            <a:r>
              <a:rPr lang="en-US" sz="14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ogurt</a:t>
            </a:r>
            <a:r>
              <a:rPr lang="cs-CZ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u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160 </a:t>
            </a:r>
            <a:r>
              <a:rPr lang="en-US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ml </a:t>
            </a:r>
            <a:r>
              <a:rPr lang="en-US" sz="14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oleje</a:t>
            </a:r>
            <a:r>
              <a:rPr lang="en-US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cs-CZ" sz="14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ůl</a:t>
            </a:r>
            <a:r>
              <a:rPr lang="en-US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olivového</a:t>
            </a:r>
            <a:r>
              <a:rPr lang="en-US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oleje</a:t>
            </a:r>
            <a:r>
              <a:rPr lang="cs-CZ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půl</a:t>
            </a:r>
            <a:r>
              <a:rPr lang="en-US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slunečnicov</a:t>
            </a:r>
            <a:r>
              <a:rPr lang="cs-CZ" sz="14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ého</a:t>
            </a:r>
            <a:r>
              <a:rPr lang="en-US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cs-CZ" sz="14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14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vejce</a:t>
            </a:r>
            <a:endParaRPr lang="cs-CZ" sz="14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Špetka</a:t>
            </a:r>
            <a:r>
              <a:rPr lang="en-US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soli</a:t>
            </a:r>
            <a:endParaRPr lang="cs-CZ" sz="14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Červen</a:t>
            </a:r>
            <a:r>
              <a:rPr lang="en-US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ý </a:t>
            </a:r>
            <a:r>
              <a:rPr lang="en-US" sz="14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pepř</a:t>
            </a:r>
            <a:endParaRPr lang="cs-CZ" sz="14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200 </a:t>
            </a:r>
            <a:r>
              <a:rPr lang="en-US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g </a:t>
            </a:r>
            <a:r>
              <a:rPr lang="en-US" sz="14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sýra</a:t>
            </a:r>
            <a:r>
              <a:rPr lang="en-US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feta</a:t>
            </a:r>
            <a:endParaRPr lang="cs-CZ" sz="14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100 g </a:t>
            </a:r>
            <a:r>
              <a:rPr lang="en-US" sz="14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směs</a:t>
            </a:r>
            <a:r>
              <a:rPr lang="cs-CZ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sýrů</a:t>
            </a:r>
            <a:endParaRPr lang="cs-CZ" sz="14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en-US" sz="14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lžíce</a:t>
            </a:r>
            <a:r>
              <a:rPr lang="en-US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mléka</a:t>
            </a:r>
            <a:endParaRPr lang="cs-CZ" sz="14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5 </a:t>
            </a:r>
            <a:r>
              <a:rPr lang="en-US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cherry </a:t>
            </a:r>
            <a:r>
              <a:rPr lang="en-US" sz="14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rajčat</a:t>
            </a:r>
            <a:r>
              <a:rPr lang="en-US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nakrájených</a:t>
            </a:r>
            <a:r>
              <a:rPr lang="en-US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tenké</a:t>
            </a:r>
            <a:r>
              <a:rPr lang="en-US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proužky</a:t>
            </a:r>
            <a:endParaRPr lang="cs-CZ" sz="14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Malá</a:t>
            </a:r>
            <a:r>
              <a:rPr lang="en-US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červená</a:t>
            </a:r>
            <a:r>
              <a:rPr lang="en-US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 paprika </a:t>
            </a:r>
            <a:r>
              <a:rPr lang="en-US" sz="14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nakrájená</a:t>
            </a:r>
            <a:r>
              <a:rPr lang="en-US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kousky</a:t>
            </a:r>
            <a:endParaRPr lang="cs-CZ" sz="14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14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plátky</a:t>
            </a:r>
            <a:r>
              <a:rPr lang="en-US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krůt</a:t>
            </a:r>
            <a:r>
              <a:rPr lang="cs-CZ" sz="14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ího</a:t>
            </a:r>
            <a:r>
              <a:rPr lang="cs-CZ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masa</a:t>
            </a:r>
            <a:r>
              <a:rPr lang="en-US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nakrájené</a:t>
            </a:r>
            <a:endParaRPr lang="cs-CZ" sz="14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3-4 </a:t>
            </a:r>
            <a:r>
              <a:rPr lang="en-US" sz="14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houby</a:t>
            </a:r>
            <a:r>
              <a:rPr lang="en-US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nakrájené</a:t>
            </a:r>
            <a:r>
              <a:rPr lang="en-US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nadrobno</a:t>
            </a:r>
            <a:endParaRPr lang="cs-CZ" sz="14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250 g </a:t>
            </a:r>
            <a:r>
              <a:rPr lang="cs-CZ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samo</a:t>
            </a:r>
            <a:r>
              <a:rPr lang="en-US" sz="14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ky</a:t>
            </a:r>
            <a:r>
              <a:rPr lang="cs-CZ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při</a:t>
            </a:r>
            <a:r>
              <a:rPr lang="en-US" sz="14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cí</a:t>
            </a:r>
            <a:r>
              <a:rPr lang="en-US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mouk</a:t>
            </a:r>
            <a:r>
              <a:rPr lang="cs-CZ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cs-CZ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(podle konzistence)</a:t>
            </a:r>
            <a:endParaRPr lang="el-GR" sz="1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9AFE4B-7D84-2EAB-3CD6-AC3EB44BF8A3}"/>
              </a:ext>
            </a:extLst>
          </p:cNvPr>
          <p:cNvSpPr txBox="1"/>
          <p:nvPr/>
        </p:nvSpPr>
        <p:spPr>
          <a:xfrm>
            <a:off x="8272907" y="1800562"/>
            <a:ext cx="3722448" cy="3538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Všechny</a:t>
            </a:r>
            <a:r>
              <a:rPr lang="en-US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ingredience</a:t>
            </a: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dejte</a:t>
            </a: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mísy</a:t>
            </a: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dobře</a:t>
            </a: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prošlehejte</a:t>
            </a: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metličkou</a:t>
            </a:r>
            <a:r>
              <a:rPr lang="en-US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Směs by neměla být ani příliš hustá, ani řídká</a:t>
            </a:r>
            <a:r>
              <a:rPr lang="en-US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kern="1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Směs</a:t>
            </a:r>
            <a:r>
              <a:rPr lang="en-US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nalijte</a:t>
            </a: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formy</a:t>
            </a:r>
            <a:r>
              <a:rPr lang="en-US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nebo</a:t>
            </a:r>
            <a:r>
              <a:rPr lang="cs-CZ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 pečicí papír do</a:t>
            </a:r>
            <a:r>
              <a:rPr lang="en-US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fritéz</a:t>
            </a:r>
            <a:r>
              <a:rPr lang="cs-CZ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pečte</a:t>
            </a:r>
            <a:r>
              <a:rPr lang="en-US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při</a:t>
            </a: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160 °C 30 </a:t>
            </a:r>
            <a:r>
              <a:rPr lang="en-US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minut</a:t>
            </a:r>
            <a:r>
              <a:rPr lang="en-US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kern="1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cs-CZ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Pokud chcete, </a:t>
            </a:r>
            <a:r>
              <a:rPr lang="cs-CZ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posledních</a:t>
            </a: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kern="1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minutách</a:t>
            </a:r>
            <a:r>
              <a:rPr lang="cs-CZ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koláč</a:t>
            </a:r>
            <a:r>
              <a:rPr lang="en-US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otočte</a:t>
            </a: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aby se opekla i spodní strana</a:t>
            </a:r>
            <a:r>
              <a:rPr lang="en-US" kern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4AC0E6FD-D8F4-9DF1-F275-B0CA8F2C98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367012"/>
              </p:ext>
            </p:extLst>
          </p:nvPr>
        </p:nvGraphicFramePr>
        <p:xfrm>
          <a:off x="5565057" y="405933"/>
          <a:ext cx="54381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9050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719050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porcÍ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cap="all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30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DA939575-7D03-95D1-A414-A996E9588BDC}"/>
              </a:ext>
            </a:extLst>
          </p:cNvPr>
          <p:cNvSpPr/>
          <p:nvPr/>
        </p:nvSpPr>
        <p:spPr>
          <a:xfrm>
            <a:off x="0" y="5250426"/>
            <a:ext cx="4140937" cy="10789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*</a:t>
            </a:r>
            <a:r>
              <a:rPr lang="cs-CZ" dirty="0">
                <a:solidFill>
                  <a:schemeClr val="tx1"/>
                </a:solidFill>
              </a:rPr>
              <a:t>Zdroj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receptu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hlinkClick r:id="rId3"/>
              </a:rPr>
              <a:t>https</a:t>
            </a:r>
            <a:r>
              <a:rPr lang="en-US" dirty="0">
                <a:solidFill>
                  <a:schemeClr val="tx1"/>
                </a:solidFill>
                <a:hlinkClick r:id="rId3"/>
              </a:rPr>
              <a:t>://www.instagram.com/xristiannascooking_/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Εικόνα 2" descr="Εικόνα που περιέχει φαγητό, φούρνισμα, ψημένα τρόφιμα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0C48E29B-A0EB-1EE5-5D25-F7089939F4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941" y="1147284"/>
            <a:ext cx="2719996" cy="392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436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254591" y="525742"/>
            <a:ext cx="47911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i="1" dirty="0" smtClean="0">
                <a:solidFill>
                  <a:srgbClr val="000000"/>
                </a:solidFill>
                <a:effectLst/>
              </a:rPr>
              <a:t>Hovězí steaky</a:t>
            </a:r>
            <a:endParaRPr lang="en-US" sz="28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5058875" y="1780268"/>
            <a:ext cx="2983912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lžíce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změklého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másl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stroužky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česneku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mleté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lžičky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čerstvě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nasekan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petrželk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lžička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čerstvě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nakrájen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pažitk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lžička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čerstvě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nasekan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ého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tymián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lžička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čerstvě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nasekan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ého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rozmarýn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(900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g) 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rib-eye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steak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kostí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soli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čerstvě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mletý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černý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pepř</a:t>
            </a:r>
            <a:endParaRPr lang="en-US" sz="1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8042787" y="1780268"/>
            <a:ext cx="3549445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cs-CZ" sz="1600" dirty="0" smtClean="0"/>
              <a:t> </a:t>
            </a:r>
            <a:r>
              <a:rPr lang="en-US" sz="1600" dirty="0" smtClean="0"/>
              <a:t>V </a:t>
            </a:r>
            <a:r>
              <a:rPr lang="en-US" sz="1600" dirty="0" err="1"/>
              <a:t>malé</a:t>
            </a:r>
            <a:r>
              <a:rPr lang="en-US" sz="1600" dirty="0"/>
              <a:t> </a:t>
            </a:r>
            <a:r>
              <a:rPr lang="en-US" sz="1600" dirty="0" err="1"/>
              <a:t>misce</a:t>
            </a:r>
            <a:r>
              <a:rPr lang="en-US" sz="1600" dirty="0"/>
              <a:t> </a:t>
            </a:r>
            <a:r>
              <a:rPr lang="en-US" sz="1600" dirty="0" err="1"/>
              <a:t>smíchejte</a:t>
            </a:r>
            <a:r>
              <a:rPr lang="en-US" sz="1600" dirty="0"/>
              <a:t> </a:t>
            </a:r>
            <a:r>
              <a:rPr lang="en-US" sz="1600" dirty="0" err="1"/>
              <a:t>máslo</a:t>
            </a:r>
            <a:r>
              <a:rPr lang="en-US" sz="1600" dirty="0"/>
              <a:t> a </a:t>
            </a:r>
            <a:r>
              <a:rPr lang="en-US" sz="1600" dirty="0" err="1"/>
              <a:t>bylinky</a:t>
            </a:r>
            <a:r>
              <a:rPr lang="en-US" sz="1600" dirty="0"/>
              <a:t>. </a:t>
            </a:r>
            <a:r>
              <a:rPr lang="cs-CZ" sz="1600" dirty="0" smtClean="0"/>
              <a:t>Máslo poté </a:t>
            </a:r>
            <a:r>
              <a:rPr lang="cs-CZ" sz="1600" dirty="0"/>
              <a:t>u</a:t>
            </a:r>
            <a:r>
              <a:rPr lang="en-US" sz="1600" dirty="0" err="1" smtClean="0"/>
              <a:t>místěte</a:t>
            </a:r>
            <a:r>
              <a:rPr lang="en-US" sz="1600" dirty="0" smtClean="0"/>
              <a:t> </a:t>
            </a:r>
            <a:r>
              <a:rPr lang="en-US" sz="1600" dirty="0"/>
              <a:t>do </a:t>
            </a:r>
            <a:r>
              <a:rPr lang="en-US" sz="1600" dirty="0" err="1" smtClean="0"/>
              <a:t>středu</a:t>
            </a:r>
            <a:r>
              <a:rPr lang="en-US" sz="1600" dirty="0" smtClean="0"/>
              <a:t> </a:t>
            </a:r>
            <a:r>
              <a:rPr lang="cs-CZ" sz="1600" dirty="0" smtClean="0"/>
              <a:t>potravinové </a:t>
            </a:r>
            <a:r>
              <a:rPr lang="en-US" sz="1600" dirty="0" err="1" smtClean="0"/>
              <a:t>fólie</a:t>
            </a:r>
            <a:r>
              <a:rPr lang="en-US" sz="1600" dirty="0" smtClean="0"/>
              <a:t> </a:t>
            </a:r>
            <a:r>
              <a:rPr lang="en-US" sz="1600" dirty="0"/>
              <a:t>a </a:t>
            </a:r>
            <a:r>
              <a:rPr lang="en-US" sz="1600" dirty="0" err="1"/>
              <a:t>srolujte</a:t>
            </a:r>
            <a:r>
              <a:rPr lang="en-US" sz="1600" dirty="0"/>
              <a:t> do </a:t>
            </a:r>
            <a:r>
              <a:rPr lang="cs-CZ" sz="1600" dirty="0" smtClean="0"/>
              <a:t>tvaru rolády</a:t>
            </a:r>
            <a:r>
              <a:rPr lang="en-US" sz="1600" dirty="0" smtClean="0"/>
              <a:t>. </a:t>
            </a:r>
            <a:r>
              <a:rPr lang="en-US" sz="1600" dirty="0" err="1"/>
              <a:t>Zatočte</a:t>
            </a:r>
            <a:r>
              <a:rPr lang="en-US" sz="1600" dirty="0"/>
              <a:t> </a:t>
            </a:r>
            <a:r>
              <a:rPr lang="en-US" sz="1600" dirty="0" err="1"/>
              <a:t>konce</a:t>
            </a:r>
            <a:r>
              <a:rPr lang="en-US" sz="1600" dirty="0"/>
              <a:t> </a:t>
            </a:r>
            <a:r>
              <a:rPr lang="cs-CZ" sz="1600" dirty="0" smtClean="0"/>
              <a:t>fólie</a:t>
            </a:r>
            <a:r>
              <a:rPr lang="en-US" sz="1600" dirty="0" smtClean="0"/>
              <a:t> </a:t>
            </a:r>
            <a:r>
              <a:rPr lang="en-US" sz="1600" dirty="0"/>
              <a:t>a </a:t>
            </a:r>
            <a:r>
              <a:rPr lang="cs-CZ" sz="1600" dirty="0" smtClean="0"/>
              <a:t>umístěte máslo asi na </a:t>
            </a:r>
            <a:r>
              <a:rPr lang="en-US" sz="1600" dirty="0"/>
              <a:t>20 </a:t>
            </a:r>
            <a:r>
              <a:rPr lang="en-US" sz="1600" dirty="0" err="1"/>
              <a:t>minut</a:t>
            </a:r>
            <a:r>
              <a:rPr lang="en-US" sz="1600" dirty="0"/>
              <a:t> </a:t>
            </a:r>
            <a:r>
              <a:rPr lang="cs-CZ" sz="1600" dirty="0" smtClean="0"/>
              <a:t>do chladničky</a:t>
            </a:r>
            <a:r>
              <a:rPr lang="en-US" sz="1600" dirty="0" smtClean="0"/>
              <a:t>, </a:t>
            </a:r>
            <a:r>
              <a:rPr lang="en-US" sz="1600" dirty="0" err="1"/>
              <a:t>dokud</a:t>
            </a:r>
            <a:r>
              <a:rPr lang="en-US" sz="1600" dirty="0"/>
              <a:t> </a:t>
            </a:r>
            <a:r>
              <a:rPr lang="en-US" sz="1600" dirty="0" err="1" smtClean="0"/>
              <a:t>neztuhne</a:t>
            </a:r>
            <a:r>
              <a:rPr lang="en-US" sz="1600" dirty="0" smtClean="0"/>
              <a:t>.</a:t>
            </a:r>
            <a:endParaRPr lang="cs-CZ" sz="1600" dirty="0" smtClean="0"/>
          </a:p>
          <a:p>
            <a:pPr>
              <a:buFont typeface="+mj-lt"/>
              <a:buAutoNum type="arabicPeriod"/>
            </a:pPr>
            <a:r>
              <a:rPr lang="cs-CZ" sz="1600" dirty="0"/>
              <a:t> </a:t>
            </a:r>
            <a:r>
              <a:rPr lang="en-US" sz="1600" dirty="0" smtClean="0"/>
              <a:t>Steak </a:t>
            </a:r>
            <a:r>
              <a:rPr lang="en-US" sz="1600" dirty="0"/>
              <a:t>z </a:t>
            </a:r>
            <a:r>
              <a:rPr lang="en-US" sz="1600" dirty="0" err="1"/>
              <a:t>obou</a:t>
            </a:r>
            <a:r>
              <a:rPr lang="en-US" sz="1600" dirty="0"/>
              <a:t> </a:t>
            </a:r>
            <a:r>
              <a:rPr lang="en-US" sz="1600" dirty="0" err="1"/>
              <a:t>stran</a:t>
            </a:r>
            <a:r>
              <a:rPr lang="en-US" sz="1600" dirty="0"/>
              <a:t> </a:t>
            </a:r>
            <a:r>
              <a:rPr lang="en-US" sz="1600" dirty="0" err="1"/>
              <a:t>osolte</a:t>
            </a:r>
            <a:r>
              <a:rPr lang="en-US" sz="1600" dirty="0"/>
              <a:t> a </a:t>
            </a:r>
            <a:r>
              <a:rPr lang="en-US" sz="1600" dirty="0" err="1" smtClean="0"/>
              <a:t>opepřete</a:t>
            </a:r>
            <a:r>
              <a:rPr lang="en-US" sz="1600" dirty="0" smtClean="0"/>
              <a:t>.</a:t>
            </a:r>
            <a:endParaRPr lang="cs-CZ" sz="1600" dirty="0" smtClean="0"/>
          </a:p>
          <a:p>
            <a:pPr>
              <a:buFont typeface="+mj-lt"/>
              <a:buAutoNum type="arabicPeriod"/>
            </a:pPr>
            <a:r>
              <a:rPr lang="cs-CZ" sz="1600" dirty="0"/>
              <a:t> </a:t>
            </a:r>
            <a:r>
              <a:rPr lang="cs-CZ" sz="1600" dirty="0" smtClean="0"/>
              <a:t>Vložte</a:t>
            </a:r>
            <a:r>
              <a:rPr lang="en-US" sz="1600" dirty="0" smtClean="0"/>
              <a:t> </a:t>
            </a:r>
            <a:r>
              <a:rPr lang="en-US" sz="1600" dirty="0"/>
              <a:t>steak </a:t>
            </a:r>
            <a:r>
              <a:rPr lang="cs-CZ" sz="1600" dirty="0" smtClean="0"/>
              <a:t>na rošt</a:t>
            </a:r>
            <a:r>
              <a:rPr lang="en-US" sz="1600" dirty="0" smtClean="0"/>
              <a:t> </a:t>
            </a:r>
            <a:r>
              <a:rPr lang="en-US" sz="1600" dirty="0" err="1" smtClean="0"/>
              <a:t>horkovzdušné</a:t>
            </a:r>
            <a:r>
              <a:rPr lang="en-US" sz="1600" dirty="0" smtClean="0"/>
              <a:t> </a:t>
            </a:r>
            <a:r>
              <a:rPr lang="en-US" sz="1600" dirty="0" err="1" smtClean="0"/>
              <a:t>fritézy</a:t>
            </a:r>
            <a:r>
              <a:rPr lang="en-US" sz="1600" dirty="0" smtClean="0"/>
              <a:t> </a:t>
            </a:r>
            <a:r>
              <a:rPr lang="en-US" sz="1600" dirty="0"/>
              <a:t>a </a:t>
            </a:r>
            <a:r>
              <a:rPr lang="cs-CZ" sz="1600" dirty="0" smtClean="0"/>
              <a:t>pro střední propečení </a:t>
            </a:r>
            <a:r>
              <a:rPr lang="en-US" sz="1600" dirty="0" err="1" smtClean="0"/>
              <a:t>pečte</a:t>
            </a:r>
            <a:r>
              <a:rPr lang="en-US" sz="1600" dirty="0" smtClean="0"/>
              <a:t> </a:t>
            </a:r>
            <a:r>
              <a:rPr lang="en-US" sz="1600" dirty="0" err="1"/>
              <a:t>při</a:t>
            </a:r>
            <a:r>
              <a:rPr lang="en-US" sz="1600" dirty="0"/>
              <a:t> 200 °C </a:t>
            </a:r>
            <a:r>
              <a:rPr lang="en-US" sz="1600" dirty="0" smtClean="0"/>
              <a:t>12</a:t>
            </a:r>
            <a:r>
              <a:rPr lang="cs-CZ" sz="1600" dirty="0" smtClean="0"/>
              <a:t>-</a:t>
            </a:r>
            <a:r>
              <a:rPr lang="en-US" sz="1600" dirty="0" smtClean="0"/>
              <a:t>14 </a:t>
            </a:r>
            <a:r>
              <a:rPr lang="en-US" sz="1600" dirty="0" err="1"/>
              <a:t>minut</a:t>
            </a:r>
            <a:r>
              <a:rPr lang="en-US" sz="1600" dirty="0" smtClean="0"/>
              <a:t>, </a:t>
            </a:r>
            <a:r>
              <a:rPr lang="en-US" sz="1600" dirty="0"/>
              <a:t>v </a:t>
            </a:r>
            <a:r>
              <a:rPr lang="en-US" sz="1600" dirty="0" err="1"/>
              <a:t>závislosti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tloušťce</a:t>
            </a:r>
            <a:r>
              <a:rPr lang="en-US" sz="1600" dirty="0"/>
              <a:t> </a:t>
            </a:r>
            <a:r>
              <a:rPr lang="en-US" sz="1600" dirty="0" err="1" smtClean="0"/>
              <a:t>steaku</a:t>
            </a:r>
            <a:r>
              <a:rPr lang="cs-CZ" sz="1600" dirty="0" smtClean="0"/>
              <a:t>.</a:t>
            </a:r>
            <a:r>
              <a:rPr lang="en-US" sz="1600" dirty="0" smtClean="0"/>
              <a:t> </a:t>
            </a:r>
            <a:r>
              <a:rPr lang="cs-CZ" sz="1600" dirty="0" smtClean="0"/>
              <a:t>V</a:t>
            </a:r>
            <a:r>
              <a:rPr lang="en-US" sz="1600" dirty="0" smtClean="0"/>
              <a:t> </a:t>
            </a:r>
            <a:r>
              <a:rPr lang="en-US" sz="1600" dirty="0" err="1"/>
              <a:t>polovině</a:t>
            </a:r>
            <a:r>
              <a:rPr lang="en-US" sz="1600" dirty="0"/>
              <a:t> </a:t>
            </a:r>
            <a:r>
              <a:rPr lang="cs-CZ" sz="1600" dirty="0" smtClean="0"/>
              <a:t>času otočte</a:t>
            </a:r>
            <a:r>
              <a:rPr lang="en-US" sz="1600" dirty="0" smtClean="0"/>
              <a:t>.</a:t>
            </a:r>
            <a:endParaRPr lang="cs-CZ" sz="1600" dirty="0" smtClean="0"/>
          </a:p>
          <a:p>
            <a:pPr>
              <a:buFont typeface="+mj-lt"/>
              <a:buAutoNum type="arabicPeriod"/>
            </a:pPr>
            <a:r>
              <a:rPr lang="cs-CZ" sz="1600" dirty="0"/>
              <a:t> </a:t>
            </a:r>
            <a:r>
              <a:rPr lang="cs-CZ" sz="1600" dirty="0" smtClean="0"/>
              <a:t>Před </a:t>
            </a:r>
            <a:r>
              <a:rPr lang="en-US" sz="1600" dirty="0" err="1" smtClean="0"/>
              <a:t>servírování</a:t>
            </a:r>
            <a:r>
              <a:rPr lang="cs-CZ" sz="1600" dirty="0" smtClean="0"/>
              <a:t>m</a:t>
            </a:r>
            <a:r>
              <a:rPr lang="en-US" sz="1600" dirty="0" smtClean="0"/>
              <a:t> p</a:t>
            </a:r>
            <a:r>
              <a:rPr lang="cs-CZ" sz="1600" dirty="0" smtClean="0"/>
              <a:t>otřete</a:t>
            </a:r>
            <a:r>
              <a:rPr lang="en-US" sz="1600" dirty="0" smtClean="0"/>
              <a:t> </a:t>
            </a:r>
            <a:r>
              <a:rPr lang="en-US" sz="1600" dirty="0"/>
              <a:t>steak </a:t>
            </a:r>
            <a:r>
              <a:rPr lang="en-US" sz="1600" dirty="0" err="1"/>
              <a:t>plátkem</a:t>
            </a:r>
            <a:r>
              <a:rPr lang="en-US" sz="1600" dirty="0"/>
              <a:t> </a:t>
            </a:r>
            <a:r>
              <a:rPr lang="en-US" sz="1600" dirty="0" err="1"/>
              <a:t>bylinkového</a:t>
            </a:r>
            <a:r>
              <a:rPr lang="en-US" sz="1600" dirty="0"/>
              <a:t> </a:t>
            </a:r>
            <a:r>
              <a:rPr lang="en-US" sz="1600" dirty="0" err="1"/>
              <a:t>másla</a:t>
            </a:r>
            <a:r>
              <a:rPr lang="en-US" sz="1600" dirty="0"/>
              <a:t>.</a:t>
            </a:r>
            <a:endParaRPr lang="en-US" sz="1600" b="0" i="0" dirty="0">
              <a:effectLst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658839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porce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r>
                        <a:rPr lang="en-US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4" name="Εικόνα 3" descr="Εικόνα που περιέχει πιάτο, φαγητό, κρέας, γεύμα&#10;&#10;Περιγραφή που δημιουργήθηκε αυτόματα">
            <a:extLst>
              <a:ext uri="{FF2B5EF4-FFF2-40B4-BE49-F238E27FC236}">
                <a16:creationId xmlns:a16="http://schemas.microsoft.com/office/drawing/2014/main" id="{CD209FB2-0C3D-E133-2567-B00B6C9FC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90" y="1278193"/>
            <a:ext cx="4791136" cy="333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213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91977-CDAE-4DE2-D515-7CA015245862}"/>
              </a:ext>
            </a:extLst>
          </p:cNvPr>
          <p:cNvSpPr txBox="1"/>
          <p:nvPr/>
        </p:nvSpPr>
        <p:spPr>
          <a:xfrm>
            <a:off x="412065" y="525742"/>
            <a:ext cx="46613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i="1" dirty="0" smtClean="0">
                <a:solidFill>
                  <a:srgbClr val="000000"/>
                </a:solidFill>
              </a:rPr>
              <a:t>Kuřecí prsa s parmezánem</a:t>
            </a:r>
            <a:endParaRPr lang="en-US" sz="28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38138-3E19-C6BA-0A94-28877F11F409}"/>
              </a:ext>
            </a:extLst>
          </p:cNvPr>
          <p:cNvSpPr txBox="1"/>
          <p:nvPr/>
        </p:nvSpPr>
        <p:spPr>
          <a:xfrm>
            <a:off x="4827639" y="1800562"/>
            <a:ext cx="3018220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SUROVINY</a:t>
            </a:r>
            <a:endParaRPr lang="en-US" b="1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velká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kuřecí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prsa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bez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kůž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soli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čerstvě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mletý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černý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pepř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1/3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hrnku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mouky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velká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vejce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hrnek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strouhanky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1/4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hrnku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čerstvě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nastrouhaného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parmezánu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lžička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sušené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oregan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lžičky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drcen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ých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vloč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ek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červené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papriky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1/2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lžičky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česnekov</a:t>
            </a:r>
            <a:r>
              <a:rPr 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prášk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hrnek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marinády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hrnek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nastrouhané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mozzarelly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Čerstvě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nasekaná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petrželka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ozdobu</a:t>
            </a:r>
            <a:endParaRPr lang="en-US" sz="160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7A2AD-4B1D-918C-6773-882DA26CDAE2}"/>
              </a:ext>
            </a:extLst>
          </p:cNvPr>
          <p:cNvSpPr txBox="1"/>
          <p:nvPr/>
        </p:nvSpPr>
        <p:spPr>
          <a:xfrm>
            <a:off x="7845859" y="1800562"/>
            <a:ext cx="416916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POSTUP</a:t>
            </a:r>
            <a:endParaRPr lang="en-US" b="1" cap="all" dirty="0"/>
          </a:p>
          <a:p>
            <a:pPr>
              <a:buFont typeface="+mj-lt"/>
              <a:buAutoNum type="arabicPeriod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Rozkrojte kuřecí prsa na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tenké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plátky, 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solte je a opepřete.</a:t>
            </a:r>
            <a:endParaRPr lang="cs-CZ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Dejte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mouku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mělké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mísy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přidejte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špetku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soli 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pepře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e druhé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misce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rozšlehejte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vejce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 V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další mělké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misce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smíchejte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strouhanku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parmezán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oregano,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vločky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červené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papriky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česnekový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prášek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Postupně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jednom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obalujte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plátky kuřete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mouce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ve vajíčku a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nakonec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strouhan</a:t>
            </a:r>
            <a:r>
              <a:rPr lang="cs-CZ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ce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emně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přitlačte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aby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přilnula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na obou stranách k masu.</a:t>
            </a:r>
          </a:p>
          <a:p>
            <a:pPr>
              <a:buFont typeface="+mj-lt"/>
              <a:buAutoNum type="arabicPeriod"/>
            </a:pP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Umístěte plátky v jedné vrstvě na rošt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horkovzdušné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fritézy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ečte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při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200 °C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minut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každé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strany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Poté potřete maso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marinarou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posypte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mozzarellou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cs-CZ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ečte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při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200 °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další asi 3 minuty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dokud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sýr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nerozpustí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ne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opeče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Kuře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rozdělte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talíře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zdobte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petrželkou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4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6" name="Πίνακας 16">
            <a:extLst>
              <a:ext uri="{FF2B5EF4-FFF2-40B4-BE49-F238E27FC236}">
                <a16:creationId xmlns:a16="http://schemas.microsoft.com/office/drawing/2014/main" id="{BA71A7FE-45CC-3E6D-8A08-70BCDB4B6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8464253"/>
              </p:ext>
            </p:extLst>
          </p:nvPr>
        </p:nvGraphicFramePr>
        <p:xfrm>
          <a:off x="5565058" y="405933"/>
          <a:ext cx="5112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7">
                  <a:extLst>
                    <a:ext uri="{9D8B030D-6E8A-4147-A177-3AD203B41FA5}">
                      <a16:colId xmlns:a16="http://schemas.microsoft.com/office/drawing/2014/main" val="3401709437"/>
                    </a:ext>
                  </a:extLst>
                </a:gridCol>
                <a:gridCol w="2556387">
                  <a:extLst>
                    <a:ext uri="{9D8B030D-6E8A-4147-A177-3AD203B41FA5}">
                      <a16:colId xmlns:a16="http://schemas.microsoft.com/office/drawing/2014/main" val="1111008455"/>
                    </a:ext>
                  </a:extLst>
                </a:gridCol>
              </a:tblGrid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POČET PORCÍ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cap="all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porce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2683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PŘÍPRAVA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n-US" b="1" i="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3724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cs-CZ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CELKOVÝ</a:t>
                      </a:r>
                      <a:r>
                        <a:rPr lang="cs-CZ" b="1" i="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ČAS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cs-CZ" b="1" i="0" cap="all" dirty="0" smtClean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r>
                        <a:rPr lang="en-US" b="1" i="0" cap="all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b="1" i="0" cap="all" dirty="0" smtClea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cs-CZ" b="1" i="0" cap="all" dirty="0" err="1" smtClean="0">
                          <a:solidFill>
                            <a:schemeClr val="tx1"/>
                          </a:solidFill>
                          <a:effectLst/>
                        </a:rPr>
                        <a:t>ut</a:t>
                      </a:r>
                      <a:endParaRPr lang="el-G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0388"/>
                  </a:ext>
                </a:extLst>
              </a:tr>
            </a:tbl>
          </a:graphicData>
        </a:graphic>
      </p:graphicFrame>
      <p:pic>
        <p:nvPicPr>
          <p:cNvPr id="3" name="Εικόνα 2" descr="Εικόνα που περιέχει πίτσα, φαγητό, πιάτο, φέτα&#10;&#10;Περιγραφή που δημιουργήθηκε αυτόματα">
            <a:extLst>
              <a:ext uri="{FF2B5EF4-FFF2-40B4-BE49-F238E27FC236}">
                <a16:creationId xmlns:a16="http://schemas.microsoft.com/office/drawing/2014/main" id="{EC3E3417-39D9-E239-5F2C-53A55F285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36" y="1048962"/>
            <a:ext cx="4466249" cy="447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84232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39576</TotalTime>
  <Words>10627</Words>
  <Application>Microsoft Office PowerPoint</Application>
  <PresentationFormat>Širokoúhlá obrazovka</PresentationFormat>
  <Paragraphs>1582</Paragraphs>
  <Slides>71</Slides>
  <Notes>66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71</vt:i4>
      </vt:variant>
    </vt:vector>
  </HeadingPairs>
  <TitlesOfParts>
    <vt:vector size="78" baseType="lpstr">
      <vt:lpstr>Arial</vt:lpstr>
      <vt:lpstr>Calibri</vt:lpstr>
      <vt:lpstr>Calibri Light</vt:lpstr>
      <vt:lpstr>Charter</vt:lpstr>
      <vt:lpstr>Times New Roman</vt:lpstr>
      <vt:lpstr>Wingdings</vt:lpstr>
      <vt:lpstr>Θέμα του Office</vt:lpstr>
      <vt:lpstr>Maso &amp; kuře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Ryby &amp; mořské plody</vt:lpstr>
      <vt:lpstr>Prezentace aplikace PowerPoint</vt:lpstr>
      <vt:lpstr>Prezentace aplikace PowerPoint</vt:lpstr>
      <vt:lpstr>Prezentace aplikace PowerPoint</vt:lpstr>
      <vt:lpstr>Prezentace aplikace PowerPoint</vt:lpstr>
      <vt:lpstr>Zelenina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Sladké pochoutky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Předkrmy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Ioanna Palavou</dc:creator>
  <cp:lastModifiedBy>uzivatel</cp:lastModifiedBy>
  <cp:revision>1011</cp:revision>
  <dcterms:created xsi:type="dcterms:W3CDTF">2022-09-02T11:27:07Z</dcterms:created>
  <dcterms:modified xsi:type="dcterms:W3CDTF">2024-04-01T18:04:27Z</dcterms:modified>
</cp:coreProperties>
</file>